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59" r:id="rId2"/>
    <p:sldId id="256" r:id="rId3"/>
    <p:sldId id="258" r:id="rId4"/>
    <p:sldId id="260" r:id="rId5"/>
    <p:sldId id="269" r:id="rId6"/>
    <p:sldId id="273" r:id="rId7"/>
    <p:sldId id="279" r:id="rId8"/>
    <p:sldId id="304" r:id="rId9"/>
    <p:sldId id="285" r:id="rId10"/>
    <p:sldId id="293" r:id="rId11"/>
    <p:sldId id="286" r:id="rId12"/>
    <p:sldId id="295" r:id="rId13"/>
    <p:sldId id="299" r:id="rId14"/>
    <p:sldId id="298" r:id="rId15"/>
    <p:sldId id="300" r:id="rId16"/>
    <p:sldId id="297" r:id="rId17"/>
    <p:sldId id="309" r:id="rId18"/>
    <p:sldId id="305" r:id="rId19"/>
    <p:sldId id="301" r:id="rId20"/>
    <p:sldId id="303" r:id="rId21"/>
    <p:sldId id="288" r:id="rId22"/>
    <p:sldId id="306" r:id="rId23"/>
    <p:sldId id="289" r:id="rId24"/>
    <p:sldId id="290" r:id="rId25"/>
    <p:sldId id="291" r:id="rId26"/>
    <p:sldId id="361" r:id="rId27"/>
    <p:sldId id="316" r:id="rId28"/>
    <p:sldId id="311" r:id="rId29"/>
    <p:sldId id="307" r:id="rId30"/>
    <p:sldId id="312" r:id="rId31"/>
    <p:sldId id="308" r:id="rId32"/>
    <p:sldId id="292" r:id="rId33"/>
    <p:sldId id="336" r:id="rId34"/>
    <p:sldId id="313" r:id="rId35"/>
    <p:sldId id="314" r:id="rId36"/>
    <p:sldId id="320" r:id="rId37"/>
    <p:sldId id="359" r:id="rId38"/>
    <p:sldId id="356" r:id="rId39"/>
    <p:sldId id="317" r:id="rId40"/>
    <p:sldId id="321" r:id="rId41"/>
    <p:sldId id="358" r:id="rId42"/>
    <p:sldId id="357" r:id="rId43"/>
    <p:sldId id="323" r:id="rId44"/>
    <p:sldId id="322" r:id="rId45"/>
    <p:sldId id="318" r:id="rId46"/>
    <p:sldId id="324" r:id="rId47"/>
    <p:sldId id="325" r:id="rId48"/>
    <p:sldId id="333" r:id="rId49"/>
    <p:sldId id="353" r:id="rId50"/>
    <p:sldId id="328" r:id="rId51"/>
    <p:sldId id="337" r:id="rId52"/>
    <p:sldId id="319" r:id="rId53"/>
    <p:sldId id="335" r:id="rId54"/>
    <p:sldId id="334" r:id="rId55"/>
    <p:sldId id="330" r:id="rId56"/>
    <p:sldId id="331" r:id="rId57"/>
    <p:sldId id="340" r:id="rId58"/>
    <p:sldId id="348" r:id="rId59"/>
    <p:sldId id="350" r:id="rId60"/>
    <p:sldId id="342" r:id="rId61"/>
    <p:sldId id="349" r:id="rId62"/>
    <p:sldId id="343" r:id="rId63"/>
    <p:sldId id="344" r:id="rId64"/>
    <p:sldId id="345" r:id="rId65"/>
    <p:sldId id="351" r:id="rId66"/>
    <p:sldId id="352" r:id="rId67"/>
    <p:sldId id="354" r:id="rId68"/>
    <p:sldId id="346" r:id="rId69"/>
    <p:sldId id="347" r:id="rId70"/>
    <p:sldId id="362" r:id="rId71"/>
    <p:sldId id="355" r:id="rId72"/>
    <p:sldId id="284" r:id="rId73"/>
    <p:sldId id="360" r:id="rId74"/>
    <p:sldId id="341"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1833"/>
    <a:srgbClr val="BF5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343" autoAdjust="0"/>
  </p:normalViewPr>
  <p:slideViewPr>
    <p:cSldViewPr snapToGrid="0">
      <p:cViewPr>
        <p:scale>
          <a:sx n="60" d="100"/>
          <a:sy n="60" d="100"/>
        </p:scale>
        <p:origin x="123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67C51B-2B77-4E24-A56C-8316A356F359}" type="doc">
      <dgm:prSet loTypeId="urn:microsoft.com/office/officeart/2005/8/layout/cycle4#2" loCatId="cycle" qsTypeId="urn:microsoft.com/office/officeart/2005/8/quickstyle/simple1" qsCatId="simple" csTypeId="urn:microsoft.com/office/officeart/2005/8/colors/colorful1#3" csCatId="colorful" phldr="1"/>
      <dgm:spPr/>
      <dgm:t>
        <a:bodyPr/>
        <a:lstStyle/>
        <a:p>
          <a:endParaRPr lang="fr-FR"/>
        </a:p>
      </dgm:t>
    </dgm:pt>
    <dgm:pt modelId="{75CBF323-B87E-41F5-8E57-3221CA861962}">
      <dgm:prSet phldrT="[Texte]" custT="1"/>
      <dgm:spPr>
        <a:scene3d>
          <a:camera prst="orthographicFront"/>
          <a:lightRig rig="threePt" dir="t"/>
        </a:scene3d>
        <a:sp3d>
          <a:bevelT/>
        </a:sp3d>
      </dgm:spPr>
      <dgm:t>
        <a:bodyPr/>
        <a:lstStyle/>
        <a:p>
          <a:r>
            <a:rPr lang="fr-FR" sz="1800" b="1" dirty="0" smtClean="0">
              <a:solidFill>
                <a:schemeClr val="bg1"/>
              </a:solidFill>
            </a:rPr>
            <a:t>Recherche</a:t>
          </a:r>
        </a:p>
        <a:p>
          <a:r>
            <a:rPr lang="fr-FR" sz="1800" b="1" dirty="0" smtClean="0">
              <a:solidFill>
                <a:schemeClr val="bg1"/>
              </a:solidFill>
            </a:rPr>
            <a:t>action</a:t>
          </a:r>
          <a:endParaRPr lang="fr-FR" sz="1800" b="1" dirty="0">
            <a:solidFill>
              <a:schemeClr val="bg1"/>
            </a:solidFill>
          </a:endParaRPr>
        </a:p>
      </dgm:t>
    </dgm:pt>
    <dgm:pt modelId="{6FBDF589-B577-4870-874B-B60D191B7F25}" type="parTrans" cxnId="{078EDD55-46B9-4F4A-89E4-B1B902EB1D76}">
      <dgm:prSet/>
      <dgm:spPr/>
      <dgm:t>
        <a:bodyPr/>
        <a:lstStyle/>
        <a:p>
          <a:endParaRPr lang="fr-FR"/>
        </a:p>
      </dgm:t>
    </dgm:pt>
    <dgm:pt modelId="{0D06C199-D572-4E67-8AE1-CB1A0A83D411}" type="sibTrans" cxnId="{078EDD55-46B9-4F4A-89E4-B1B902EB1D76}">
      <dgm:prSet/>
      <dgm:spPr/>
      <dgm:t>
        <a:bodyPr/>
        <a:lstStyle/>
        <a:p>
          <a:endParaRPr lang="fr-FR"/>
        </a:p>
      </dgm:t>
    </dgm:pt>
    <dgm:pt modelId="{FECF53F7-71F5-40E3-B106-F1CAAAD94E62}">
      <dgm:prSet phldrT="[Texte]" custT="1"/>
      <dgm:spPr>
        <a:scene3d>
          <a:camera prst="orthographicFront"/>
          <a:lightRig rig="threePt" dir="t"/>
        </a:scene3d>
        <a:sp3d>
          <a:bevelT/>
        </a:sp3d>
      </dgm:spPr>
      <dgm:t>
        <a:bodyPr lIns="0" rIns="0"/>
        <a:lstStyle/>
        <a:p>
          <a:endParaRPr lang="fr-FR" sz="1800" b="1" dirty="0">
            <a:solidFill>
              <a:srgbClr val="C00000"/>
            </a:solidFill>
          </a:endParaRPr>
        </a:p>
      </dgm:t>
    </dgm:pt>
    <dgm:pt modelId="{DAEB4CF9-CB73-4B0C-8694-17165939A4C8}" type="parTrans" cxnId="{FBF9BA86-C362-4971-AF05-19CD88726E89}">
      <dgm:prSet/>
      <dgm:spPr/>
      <dgm:t>
        <a:bodyPr/>
        <a:lstStyle/>
        <a:p>
          <a:endParaRPr lang="fr-FR"/>
        </a:p>
      </dgm:t>
    </dgm:pt>
    <dgm:pt modelId="{F2D8EE14-CDB1-4EF4-B18C-49D57FBA7170}" type="sibTrans" cxnId="{FBF9BA86-C362-4971-AF05-19CD88726E89}">
      <dgm:prSet/>
      <dgm:spPr/>
      <dgm:t>
        <a:bodyPr/>
        <a:lstStyle/>
        <a:p>
          <a:endParaRPr lang="fr-FR"/>
        </a:p>
      </dgm:t>
    </dgm:pt>
    <dgm:pt modelId="{D5543938-0515-4FF0-881F-4878B5DA3A23}">
      <dgm:prSet phldrT="[Texte]" custT="1"/>
      <dgm:spPr>
        <a:scene3d>
          <a:camera prst="orthographicFront"/>
          <a:lightRig rig="threePt" dir="t"/>
        </a:scene3d>
        <a:sp3d>
          <a:bevelT/>
        </a:sp3d>
      </dgm:spPr>
      <dgm:t>
        <a:bodyPr lIns="0" rIns="0"/>
        <a:lstStyle/>
        <a:p>
          <a:endParaRPr lang="fr-FR" sz="1800" b="1" dirty="0">
            <a:solidFill>
              <a:srgbClr val="C00000"/>
            </a:solidFill>
          </a:endParaRPr>
        </a:p>
      </dgm:t>
    </dgm:pt>
    <dgm:pt modelId="{842928AB-8B8B-4CFA-8E1C-835101B4837D}" type="parTrans" cxnId="{BD8E99A7-BC71-4707-90F5-3FA90FD94E02}">
      <dgm:prSet/>
      <dgm:spPr/>
      <dgm:t>
        <a:bodyPr/>
        <a:lstStyle/>
        <a:p>
          <a:endParaRPr lang="fr-FR"/>
        </a:p>
      </dgm:t>
    </dgm:pt>
    <dgm:pt modelId="{3911C3E8-BA40-46ED-8377-89F9485164A4}" type="sibTrans" cxnId="{BD8E99A7-BC71-4707-90F5-3FA90FD94E02}">
      <dgm:prSet/>
      <dgm:spPr/>
      <dgm:t>
        <a:bodyPr/>
        <a:lstStyle/>
        <a:p>
          <a:endParaRPr lang="fr-FR"/>
        </a:p>
      </dgm:t>
    </dgm:pt>
    <dgm:pt modelId="{E7DF54A1-A936-47C6-BFC4-71D108E21B78}">
      <dgm:prSet phldrT="[Texte]" custT="1"/>
      <dgm:spPr>
        <a:scene3d>
          <a:camera prst="orthographicFront"/>
          <a:lightRig rig="threePt" dir="t"/>
        </a:scene3d>
        <a:sp3d>
          <a:bevelT/>
        </a:sp3d>
      </dgm:spPr>
      <dgm:t>
        <a:bodyPr/>
        <a:lstStyle/>
        <a:p>
          <a:r>
            <a:rPr lang="fr-FR" sz="1800" b="1" dirty="0" smtClean="0">
              <a:solidFill>
                <a:schemeClr val="bg1"/>
              </a:solidFill>
            </a:rPr>
            <a:t>Diffusion</a:t>
          </a:r>
          <a:endParaRPr lang="fr-FR" sz="2000" b="1" dirty="0">
            <a:solidFill>
              <a:schemeClr val="bg1"/>
            </a:solidFill>
          </a:endParaRPr>
        </a:p>
      </dgm:t>
    </dgm:pt>
    <dgm:pt modelId="{8B226D97-55EA-471E-88E1-B57726E4EEC2}" type="parTrans" cxnId="{41629BD4-A6B3-470D-9778-E46659A5B5EB}">
      <dgm:prSet/>
      <dgm:spPr/>
      <dgm:t>
        <a:bodyPr/>
        <a:lstStyle/>
        <a:p>
          <a:endParaRPr lang="fr-FR"/>
        </a:p>
      </dgm:t>
    </dgm:pt>
    <dgm:pt modelId="{47A3C6F8-08EE-4BBF-A090-1465D4621381}" type="sibTrans" cxnId="{41629BD4-A6B3-470D-9778-E46659A5B5EB}">
      <dgm:prSet/>
      <dgm:spPr/>
      <dgm:t>
        <a:bodyPr/>
        <a:lstStyle/>
        <a:p>
          <a:endParaRPr lang="fr-FR"/>
        </a:p>
      </dgm:t>
    </dgm:pt>
    <dgm:pt modelId="{14E85A6A-0D09-4078-8BCE-1C6DA8BACB06}" type="pres">
      <dgm:prSet presAssocID="{DD67C51B-2B77-4E24-A56C-8316A356F359}" presName="cycleMatrixDiagram" presStyleCnt="0">
        <dgm:presLayoutVars>
          <dgm:chMax val="1"/>
          <dgm:dir/>
          <dgm:animLvl val="lvl"/>
          <dgm:resizeHandles val="exact"/>
        </dgm:presLayoutVars>
      </dgm:prSet>
      <dgm:spPr/>
      <dgm:t>
        <a:bodyPr/>
        <a:lstStyle/>
        <a:p>
          <a:endParaRPr lang="fr-FR"/>
        </a:p>
      </dgm:t>
    </dgm:pt>
    <dgm:pt modelId="{BF610426-8E3D-47C9-861E-12741DBD3A8F}" type="pres">
      <dgm:prSet presAssocID="{DD67C51B-2B77-4E24-A56C-8316A356F359}" presName="children" presStyleCnt="0"/>
      <dgm:spPr/>
    </dgm:pt>
    <dgm:pt modelId="{FC9E69E4-883A-4655-9004-AA6E7BDC5DC9}" type="pres">
      <dgm:prSet presAssocID="{DD67C51B-2B77-4E24-A56C-8316A356F359}" presName="childPlaceholder" presStyleCnt="0"/>
      <dgm:spPr/>
    </dgm:pt>
    <dgm:pt modelId="{0899BBE9-E787-45A6-92E5-07E5E92B5DF9}" type="pres">
      <dgm:prSet presAssocID="{DD67C51B-2B77-4E24-A56C-8316A356F359}" presName="circle" presStyleCnt="0"/>
      <dgm:spPr/>
    </dgm:pt>
    <dgm:pt modelId="{88313D63-AD3B-4BE5-87A9-86AA833BE158}" type="pres">
      <dgm:prSet presAssocID="{DD67C51B-2B77-4E24-A56C-8316A356F359}" presName="quadrant1" presStyleLbl="node1" presStyleIdx="0" presStyleCnt="4" custScaleX="106633" custLinFactNeighborX="-2824">
        <dgm:presLayoutVars>
          <dgm:chMax val="1"/>
          <dgm:bulletEnabled val="1"/>
        </dgm:presLayoutVars>
      </dgm:prSet>
      <dgm:spPr/>
      <dgm:t>
        <a:bodyPr/>
        <a:lstStyle/>
        <a:p>
          <a:endParaRPr lang="fr-FR"/>
        </a:p>
      </dgm:t>
    </dgm:pt>
    <dgm:pt modelId="{4F5D22CF-EF23-41F5-8D11-57B2035C8D9D}" type="pres">
      <dgm:prSet presAssocID="{DD67C51B-2B77-4E24-A56C-8316A356F359}" presName="quadrant2" presStyleLbl="node1" presStyleIdx="1" presStyleCnt="4" custScaleY="96684" custLinFactNeighborX="0" custLinFactNeighborY="706">
        <dgm:presLayoutVars>
          <dgm:chMax val="1"/>
          <dgm:bulletEnabled val="1"/>
        </dgm:presLayoutVars>
      </dgm:prSet>
      <dgm:spPr/>
      <dgm:t>
        <a:bodyPr/>
        <a:lstStyle/>
        <a:p>
          <a:endParaRPr lang="fr-FR"/>
        </a:p>
      </dgm:t>
    </dgm:pt>
    <dgm:pt modelId="{32DA857E-5CFF-4ABA-BA29-567ACB1385FC}" type="pres">
      <dgm:prSet presAssocID="{DD67C51B-2B77-4E24-A56C-8316A356F359}" presName="quadrant3" presStyleLbl="node1" presStyleIdx="2" presStyleCnt="4">
        <dgm:presLayoutVars>
          <dgm:chMax val="1"/>
          <dgm:bulletEnabled val="1"/>
        </dgm:presLayoutVars>
      </dgm:prSet>
      <dgm:spPr/>
      <dgm:t>
        <a:bodyPr/>
        <a:lstStyle/>
        <a:p>
          <a:endParaRPr lang="fr-FR"/>
        </a:p>
      </dgm:t>
    </dgm:pt>
    <dgm:pt modelId="{239FF2F5-877E-4192-868E-BA2B8A0E638A}" type="pres">
      <dgm:prSet presAssocID="{DD67C51B-2B77-4E24-A56C-8316A356F359}" presName="quadrant4" presStyleLbl="node1" presStyleIdx="3" presStyleCnt="4" custScaleX="106461" custLinFactNeighborX="-3530">
        <dgm:presLayoutVars>
          <dgm:chMax val="1"/>
          <dgm:bulletEnabled val="1"/>
        </dgm:presLayoutVars>
      </dgm:prSet>
      <dgm:spPr/>
      <dgm:t>
        <a:bodyPr/>
        <a:lstStyle/>
        <a:p>
          <a:endParaRPr lang="fr-FR"/>
        </a:p>
      </dgm:t>
    </dgm:pt>
    <dgm:pt modelId="{5637E043-D7D0-4E16-82EC-B27DB225C9E2}" type="pres">
      <dgm:prSet presAssocID="{DD67C51B-2B77-4E24-A56C-8316A356F359}" presName="quadrantPlaceholder" presStyleCnt="0"/>
      <dgm:spPr/>
    </dgm:pt>
    <dgm:pt modelId="{F026E4F1-0F00-4933-85C8-8787ED837AD8}" type="pres">
      <dgm:prSet presAssocID="{DD67C51B-2B77-4E24-A56C-8316A356F359}" presName="center1" presStyleLbl="fgShp" presStyleIdx="0" presStyleCnt="2"/>
      <dgm:spPr/>
    </dgm:pt>
    <dgm:pt modelId="{FA4B8566-0883-4536-B8E2-F94CDB6C73E8}" type="pres">
      <dgm:prSet presAssocID="{DD67C51B-2B77-4E24-A56C-8316A356F359}" presName="center2" presStyleLbl="fgShp" presStyleIdx="1" presStyleCnt="2"/>
      <dgm:spPr/>
    </dgm:pt>
  </dgm:ptLst>
  <dgm:cxnLst>
    <dgm:cxn modelId="{DEFBB948-74D1-3A45-8234-D99B1C8345E6}" type="presOf" srcId="{DD67C51B-2B77-4E24-A56C-8316A356F359}" destId="{14E85A6A-0D09-4078-8BCE-1C6DA8BACB06}" srcOrd="0" destOrd="0" presId="urn:microsoft.com/office/officeart/2005/8/layout/cycle4#2"/>
    <dgm:cxn modelId="{078EDD55-46B9-4F4A-89E4-B1B902EB1D76}" srcId="{DD67C51B-2B77-4E24-A56C-8316A356F359}" destId="{75CBF323-B87E-41F5-8E57-3221CA861962}" srcOrd="0" destOrd="0" parTransId="{6FBDF589-B577-4870-874B-B60D191B7F25}" sibTransId="{0D06C199-D572-4E67-8AE1-CB1A0A83D411}"/>
    <dgm:cxn modelId="{B29EFBCB-2C56-FF48-A94C-22E2941A574A}" type="presOf" srcId="{E7DF54A1-A936-47C6-BFC4-71D108E21B78}" destId="{239FF2F5-877E-4192-868E-BA2B8A0E638A}" srcOrd="0" destOrd="0" presId="urn:microsoft.com/office/officeart/2005/8/layout/cycle4#2"/>
    <dgm:cxn modelId="{821F2A54-F5C3-D340-8047-BD46554411E1}" type="presOf" srcId="{75CBF323-B87E-41F5-8E57-3221CA861962}" destId="{88313D63-AD3B-4BE5-87A9-86AA833BE158}" srcOrd="0" destOrd="0" presId="urn:microsoft.com/office/officeart/2005/8/layout/cycle4#2"/>
    <dgm:cxn modelId="{D0A82C4E-5ED0-AC44-88B0-6AADFE51F624}" type="presOf" srcId="{FECF53F7-71F5-40E3-B106-F1CAAAD94E62}" destId="{4F5D22CF-EF23-41F5-8D11-57B2035C8D9D}" srcOrd="0" destOrd="0" presId="urn:microsoft.com/office/officeart/2005/8/layout/cycle4#2"/>
    <dgm:cxn modelId="{41629BD4-A6B3-470D-9778-E46659A5B5EB}" srcId="{DD67C51B-2B77-4E24-A56C-8316A356F359}" destId="{E7DF54A1-A936-47C6-BFC4-71D108E21B78}" srcOrd="3" destOrd="0" parTransId="{8B226D97-55EA-471E-88E1-B57726E4EEC2}" sibTransId="{47A3C6F8-08EE-4BBF-A090-1465D4621381}"/>
    <dgm:cxn modelId="{BD8E99A7-BC71-4707-90F5-3FA90FD94E02}" srcId="{DD67C51B-2B77-4E24-A56C-8316A356F359}" destId="{D5543938-0515-4FF0-881F-4878B5DA3A23}" srcOrd="2" destOrd="0" parTransId="{842928AB-8B8B-4CFA-8E1C-835101B4837D}" sibTransId="{3911C3E8-BA40-46ED-8377-89F9485164A4}"/>
    <dgm:cxn modelId="{1B3C9FF6-405C-D64B-8C8F-948353D099E0}" type="presOf" srcId="{D5543938-0515-4FF0-881F-4878B5DA3A23}" destId="{32DA857E-5CFF-4ABA-BA29-567ACB1385FC}" srcOrd="0" destOrd="0" presId="urn:microsoft.com/office/officeart/2005/8/layout/cycle4#2"/>
    <dgm:cxn modelId="{FBF9BA86-C362-4971-AF05-19CD88726E89}" srcId="{DD67C51B-2B77-4E24-A56C-8316A356F359}" destId="{FECF53F7-71F5-40E3-B106-F1CAAAD94E62}" srcOrd="1" destOrd="0" parTransId="{DAEB4CF9-CB73-4B0C-8694-17165939A4C8}" sibTransId="{F2D8EE14-CDB1-4EF4-B18C-49D57FBA7170}"/>
    <dgm:cxn modelId="{6D0754D2-959B-3041-9B86-3E3335417073}" type="presParOf" srcId="{14E85A6A-0D09-4078-8BCE-1C6DA8BACB06}" destId="{BF610426-8E3D-47C9-861E-12741DBD3A8F}" srcOrd="0" destOrd="0" presId="urn:microsoft.com/office/officeart/2005/8/layout/cycle4#2"/>
    <dgm:cxn modelId="{54D4E086-439B-E844-B756-695358E6A858}" type="presParOf" srcId="{BF610426-8E3D-47C9-861E-12741DBD3A8F}" destId="{FC9E69E4-883A-4655-9004-AA6E7BDC5DC9}" srcOrd="0" destOrd="0" presId="urn:microsoft.com/office/officeart/2005/8/layout/cycle4#2"/>
    <dgm:cxn modelId="{996EF390-316D-AF4F-BE90-82FC58B93878}" type="presParOf" srcId="{14E85A6A-0D09-4078-8BCE-1C6DA8BACB06}" destId="{0899BBE9-E787-45A6-92E5-07E5E92B5DF9}" srcOrd="1" destOrd="0" presId="urn:microsoft.com/office/officeart/2005/8/layout/cycle4#2"/>
    <dgm:cxn modelId="{9603CEB2-D6C6-3641-82CA-38457133F0E8}" type="presParOf" srcId="{0899BBE9-E787-45A6-92E5-07E5E92B5DF9}" destId="{88313D63-AD3B-4BE5-87A9-86AA833BE158}" srcOrd="0" destOrd="0" presId="urn:microsoft.com/office/officeart/2005/8/layout/cycle4#2"/>
    <dgm:cxn modelId="{14AEC03A-BFC0-B341-8EE7-B8E19EB12E84}" type="presParOf" srcId="{0899BBE9-E787-45A6-92E5-07E5E92B5DF9}" destId="{4F5D22CF-EF23-41F5-8D11-57B2035C8D9D}" srcOrd="1" destOrd="0" presId="urn:microsoft.com/office/officeart/2005/8/layout/cycle4#2"/>
    <dgm:cxn modelId="{2216F40E-87FB-5B4E-9FBD-450B9D586F25}" type="presParOf" srcId="{0899BBE9-E787-45A6-92E5-07E5E92B5DF9}" destId="{32DA857E-5CFF-4ABA-BA29-567ACB1385FC}" srcOrd="2" destOrd="0" presId="urn:microsoft.com/office/officeart/2005/8/layout/cycle4#2"/>
    <dgm:cxn modelId="{7BBC715C-D470-4949-9B05-4C6B644947A8}" type="presParOf" srcId="{0899BBE9-E787-45A6-92E5-07E5E92B5DF9}" destId="{239FF2F5-877E-4192-868E-BA2B8A0E638A}" srcOrd="3" destOrd="0" presId="urn:microsoft.com/office/officeart/2005/8/layout/cycle4#2"/>
    <dgm:cxn modelId="{628B3F5B-6903-0141-9133-74DD3EF4BA55}" type="presParOf" srcId="{0899BBE9-E787-45A6-92E5-07E5E92B5DF9}" destId="{5637E043-D7D0-4E16-82EC-B27DB225C9E2}" srcOrd="4" destOrd="0" presId="urn:microsoft.com/office/officeart/2005/8/layout/cycle4#2"/>
    <dgm:cxn modelId="{41FAA4C2-8D80-D844-A1D7-899F55572842}" type="presParOf" srcId="{14E85A6A-0D09-4078-8BCE-1C6DA8BACB06}" destId="{F026E4F1-0F00-4933-85C8-8787ED837AD8}" srcOrd="2" destOrd="0" presId="urn:microsoft.com/office/officeart/2005/8/layout/cycle4#2"/>
    <dgm:cxn modelId="{894BB258-3D08-B045-975F-39FEE7C7904E}" type="presParOf" srcId="{14E85A6A-0D09-4078-8BCE-1C6DA8BACB06}" destId="{FA4B8566-0883-4536-B8E2-F94CDB6C73E8}" srcOrd="3" destOrd="0" presId="urn:microsoft.com/office/officeart/2005/8/layout/cycle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876D08-5BCA-6F40-946E-D4C06E22CD22}" type="doc">
      <dgm:prSet loTypeId="urn:microsoft.com/office/officeart/2005/8/layout/hProcess6" loCatId="" qsTypeId="urn:microsoft.com/office/officeart/2005/8/quickstyle/simple4" qsCatId="simple" csTypeId="urn:microsoft.com/office/officeart/2005/8/colors/colorful1#2" csCatId="colorful" phldr="1"/>
      <dgm:spPr/>
      <dgm:t>
        <a:bodyPr/>
        <a:lstStyle/>
        <a:p>
          <a:endParaRPr lang="fr-FR"/>
        </a:p>
      </dgm:t>
    </dgm:pt>
    <dgm:pt modelId="{F9953275-CB06-6F44-B63D-AB1F3CEA2D3C}">
      <dgm:prSet phldrT="[Texte]" custT="1"/>
      <dgm:spPr/>
      <dgm:t>
        <a:bodyPr/>
        <a:lstStyle/>
        <a:p>
          <a:r>
            <a:rPr lang="fr-FR" sz="1400" dirty="0" smtClean="0"/>
            <a:t>Etape 1</a:t>
          </a:r>
          <a:endParaRPr lang="fr-FR" sz="1400" dirty="0"/>
        </a:p>
      </dgm:t>
    </dgm:pt>
    <dgm:pt modelId="{2BAA0FB5-DE76-C447-870E-B90EE942E308}" type="parTrans" cxnId="{BC2D7DF5-BFF8-3F4F-8413-46DD31FAA28A}">
      <dgm:prSet/>
      <dgm:spPr/>
      <dgm:t>
        <a:bodyPr/>
        <a:lstStyle/>
        <a:p>
          <a:endParaRPr lang="fr-FR"/>
        </a:p>
      </dgm:t>
    </dgm:pt>
    <dgm:pt modelId="{6760117D-436A-804B-A752-D0B396991756}" type="sibTrans" cxnId="{BC2D7DF5-BFF8-3F4F-8413-46DD31FAA28A}">
      <dgm:prSet/>
      <dgm:spPr/>
      <dgm:t>
        <a:bodyPr/>
        <a:lstStyle/>
        <a:p>
          <a:endParaRPr lang="fr-FR"/>
        </a:p>
      </dgm:t>
    </dgm:pt>
    <dgm:pt modelId="{34C997DF-4652-FD48-A6FE-EF49AFFABF53}">
      <dgm:prSet phldrT="[Texte]" custT="1"/>
      <dgm:spPr/>
      <dgm:t>
        <a:bodyPr/>
        <a:lstStyle/>
        <a:p>
          <a:r>
            <a:rPr lang="fr-FR" sz="1200" dirty="0" smtClean="0"/>
            <a:t>Fondation</a:t>
          </a:r>
          <a:endParaRPr lang="fr-FR" sz="800" dirty="0"/>
        </a:p>
      </dgm:t>
    </dgm:pt>
    <dgm:pt modelId="{ABF8F321-98A8-8045-A8E0-746501CA98F4}" type="parTrans" cxnId="{8CC7DDFE-794C-1944-8EF0-DEBE21CECD7F}">
      <dgm:prSet/>
      <dgm:spPr/>
      <dgm:t>
        <a:bodyPr/>
        <a:lstStyle/>
        <a:p>
          <a:endParaRPr lang="fr-FR"/>
        </a:p>
      </dgm:t>
    </dgm:pt>
    <dgm:pt modelId="{A7DF0A80-3713-5E4F-9CA2-4225A1639B05}" type="sibTrans" cxnId="{8CC7DDFE-794C-1944-8EF0-DEBE21CECD7F}">
      <dgm:prSet/>
      <dgm:spPr/>
      <dgm:t>
        <a:bodyPr/>
        <a:lstStyle/>
        <a:p>
          <a:endParaRPr lang="fr-FR"/>
        </a:p>
      </dgm:t>
    </dgm:pt>
    <dgm:pt modelId="{56634748-A335-194F-8612-95615FA70AA3}">
      <dgm:prSet phldrT="[Texte]" custT="1"/>
      <dgm:spPr/>
      <dgm:t>
        <a:bodyPr/>
        <a:lstStyle/>
        <a:p>
          <a:r>
            <a:rPr lang="fr-FR" sz="1400" dirty="0" smtClean="0"/>
            <a:t>Etape 2</a:t>
          </a:r>
          <a:endParaRPr lang="fr-FR" sz="1400" dirty="0"/>
        </a:p>
      </dgm:t>
    </dgm:pt>
    <dgm:pt modelId="{52007F59-66D8-AB47-8A60-C463598F74FC}" type="parTrans" cxnId="{3F6FD99C-D191-A24F-91B2-354DBFB180E9}">
      <dgm:prSet/>
      <dgm:spPr/>
      <dgm:t>
        <a:bodyPr/>
        <a:lstStyle/>
        <a:p>
          <a:endParaRPr lang="fr-FR"/>
        </a:p>
      </dgm:t>
    </dgm:pt>
    <dgm:pt modelId="{DF64EA2F-ED99-E34C-A339-F8110A72FCC9}" type="sibTrans" cxnId="{3F6FD99C-D191-A24F-91B2-354DBFB180E9}">
      <dgm:prSet/>
      <dgm:spPr/>
      <dgm:t>
        <a:bodyPr/>
        <a:lstStyle/>
        <a:p>
          <a:endParaRPr lang="fr-FR"/>
        </a:p>
      </dgm:t>
    </dgm:pt>
    <dgm:pt modelId="{521CF560-3BA7-5847-B65B-CDFC7876F603}">
      <dgm:prSet phldrT="[Texte]" custT="1"/>
      <dgm:spPr/>
      <dgm:t>
        <a:bodyPr/>
        <a:lstStyle/>
        <a:p>
          <a:r>
            <a:rPr lang="fr-FR" sz="1200" dirty="0" smtClean="0"/>
            <a:t>Echanges</a:t>
          </a:r>
          <a:endParaRPr lang="fr-FR" sz="1200" dirty="0"/>
        </a:p>
      </dgm:t>
    </dgm:pt>
    <dgm:pt modelId="{6E4AA546-7FDB-2F45-BA73-CEECC851BD0F}" type="parTrans" cxnId="{F402A89F-2A12-3B49-95A4-103C56FF8ADC}">
      <dgm:prSet/>
      <dgm:spPr/>
      <dgm:t>
        <a:bodyPr/>
        <a:lstStyle/>
        <a:p>
          <a:endParaRPr lang="fr-FR"/>
        </a:p>
      </dgm:t>
    </dgm:pt>
    <dgm:pt modelId="{19AAD6DB-81E0-4A41-950B-E0E665271F26}" type="sibTrans" cxnId="{F402A89F-2A12-3B49-95A4-103C56FF8ADC}">
      <dgm:prSet/>
      <dgm:spPr/>
      <dgm:t>
        <a:bodyPr/>
        <a:lstStyle/>
        <a:p>
          <a:endParaRPr lang="fr-FR"/>
        </a:p>
      </dgm:t>
    </dgm:pt>
    <dgm:pt modelId="{5F095AB7-2BEF-6547-92FA-55C8079EF778}">
      <dgm:prSet phldrT="[Texte]" custT="1"/>
      <dgm:spPr/>
      <dgm:t>
        <a:bodyPr/>
        <a:lstStyle/>
        <a:p>
          <a:r>
            <a:rPr lang="fr-FR" sz="1400" dirty="0" smtClean="0"/>
            <a:t>Etape 3</a:t>
          </a:r>
          <a:endParaRPr lang="fr-FR" sz="1400" dirty="0"/>
        </a:p>
      </dgm:t>
    </dgm:pt>
    <dgm:pt modelId="{EB12E2D3-1211-EB48-9BBF-16C3F9A15AF4}" type="parTrans" cxnId="{02803369-E2BA-9945-A0B9-96D543A28C23}">
      <dgm:prSet/>
      <dgm:spPr/>
      <dgm:t>
        <a:bodyPr/>
        <a:lstStyle/>
        <a:p>
          <a:endParaRPr lang="fr-FR"/>
        </a:p>
      </dgm:t>
    </dgm:pt>
    <dgm:pt modelId="{94001AC0-4D11-9648-A60A-CA45A2434BA8}" type="sibTrans" cxnId="{02803369-E2BA-9945-A0B9-96D543A28C23}">
      <dgm:prSet/>
      <dgm:spPr/>
      <dgm:t>
        <a:bodyPr/>
        <a:lstStyle/>
        <a:p>
          <a:endParaRPr lang="fr-FR"/>
        </a:p>
      </dgm:t>
    </dgm:pt>
    <dgm:pt modelId="{5CAAF7EE-D624-B941-B19E-D0A274DE9BAF}">
      <dgm:prSet phldrT="[Texte]" custT="1"/>
      <dgm:spPr/>
      <dgm:t>
        <a:bodyPr/>
        <a:lstStyle/>
        <a:p>
          <a:r>
            <a:rPr lang="fr-FR" sz="1200" dirty="0" smtClean="0"/>
            <a:t>Productions</a:t>
          </a:r>
          <a:endParaRPr lang="fr-FR" sz="1200" dirty="0"/>
        </a:p>
      </dgm:t>
    </dgm:pt>
    <dgm:pt modelId="{2B27202E-737F-0B41-8A6E-CF2DE22EF969}" type="parTrans" cxnId="{47267FC0-232F-264F-BC7F-A57D8E9F0A99}">
      <dgm:prSet/>
      <dgm:spPr/>
      <dgm:t>
        <a:bodyPr/>
        <a:lstStyle/>
        <a:p>
          <a:endParaRPr lang="fr-FR"/>
        </a:p>
      </dgm:t>
    </dgm:pt>
    <dgm:pt modelId="{2923935D-FAB4-EA4C-9C1E-FF1CFCAF90CE}" type="sibTrans" cxnId="{47267FC0-232F-264F-BC7F-A57D8E9F0A99}">
      <dgm:prSet/>
      <dgm:spPr/>
      <dgm:t>
        <a:bodyPr/>
        <a:lstStyle/>
        <a:p>
          <a:endParaRPr lang="fr-FR"/>
        </a:p>
      </dgm:t>
    </dgm:pt>
    <dgm:pt modelId="{746A4729-7FE2-C648-9034-5436025E2F11}">
      <dgm:prSet phldrT="[Texte]" custT="1"/>
      <dgm:spPr/>
      <dgm:t>
        <a:bodyPr/>
        <a:lstStyle/>
        <a:p>
          <a:r>
            <a:rPr lang="fr-FR" sz="1400" dirty="0" smtClean="0"/>
            <a:t>Etape 4</a:t>
          </a:r>
          <a:endParaRPr lang="fr-FR" sz="1400" dirty="0"/>
        </a:p>
      </dgm:t>
    </dgm:pt>
    <dgm:pt modelId="{E9984139-EC23-074A-94A8-0299E2E1DCDD}" type="parTrans" cxnId="{BC5F35DC-59DD-6D44-B228-30A1E926F003}">
      <dgm:prSet/>
      <dgm:spPr/>
      <dgm:t>
        <a:bodyPr/>
        <a:lstStyle/>
        <a:p>
          <a:endParaRPr lang="fr-FR"/>
        </a:p>
      </dgm:t>
    </dgm:pt>
    <dgm:pt modelId="{81B4390F-C0FC-7D4F-A1FC-7FA4F3465355}" type="sibTrans" cxnId="{BC5F35DC-59DD-6D44-B228-30A1E926F003}">
      <dgm:prSet/>
      <dgm:spPr/>
      <dgm:t>
        <a:bodyPr/>
        <a:lstStyle/>
        <a:p>
          <a:endParaRPr lang="fr-FR"/>
        </a:p>
      </dgm:t>
    </dgm:pt>
    <dgm:pt modelId="{C1EB9BAE-5DE6-6448-ABE0-84C3A92D123B}">
      <dgm:prSet phldrT="[Texte]" custT="1"/>
      <dgm:spPr/>
      <dgm:t>
        <a:bodyPr/>
        <a:lstStyle/>
        <a:p>
          <a:r>
            <a:rPr lang="fr-FR" sz="1200" dirty="0" smtClean="0"/>
            <a:t>Diffusion</a:t>
          </a:r>
          <a:endParaRPr lang="fr-FR" sz="900" dirty="0"/>
        </a:p>
      </dgm:t>
    </dgm:pt>
    <dgm:pt modelId="{F0BBECB0-BBA0-0047-BE1A-22140C00FE21}" type="parTrans" cxnId="{901692C5-BA76-CE4C-8F50-E2448D7D9965}">
      <dgm:prSet/>
      <dgm:spPr/>
      <dgm:t>
        <a:bodyPr/>
        <a:lstStyle/>
        <a:p>
          <a:endParaRPr lang="fr-FR"/>
        </a:p>
      </dgm:t>
    </dgm:pt>
    <dgm:pt modelId="{1CA5EDE4-2676-B44C-94E2-9C73BABB2174}" type="sibTrans" cxnId="{901692C5-BA76-CE4C-8F50-E2448D7D9965}">
      <dgm:prSet/>
      <dgm:spPr/>
      <dgm:t>
        <a:bodyPr/>
        <a:lstStyle/>
        <a:p>
          <a:endParaRPr lang="fr-FR"/>
        </a:p>
      </dgm:t>
    </dgm:pt>
    <dgm:pt modelId="{6496ADF2-53EB-6D4A-B9A5-36663DD2A432}" type="pres">
      <dgm:prSet presAssocID="{6D876D08-5BCA-6F40-946E-D4C06E22CD22}" presName="theList" presStyleCnt="0">
        <dgm:presLayoutVars>
          <dgm:dir/>
          <dgm:animLvl val="lvl"/>
          <dgm:resizeHandles val="exact"/>
        </dgm:presLayoutVars>
      </dgm:prSet>
      <dgm:spPr/>
      <dgm:t>
        <a:bodyPr/>
        <a:lstStyle/>
        <a:p>
          <a:endParaRPr lang="fr-FR"/>
        </a:p>
      </dgm:t>
    </dgm:pt>
    <dgm:pt modelId="{51137578-8B52-7A4E-8123-79AB49A601BE}" type="pres">
      <dgm:prSet presAssocID="{F9953275-CB06-6F44-B63D-AB1F3CEA2D3C}" presName="compNode" presStyleCnt="0"/>
      <dgm:spPr/>
    </dgm:pt>
    <dgm:pt modelId="{71CC44C6-68FB-794C-9ADD-E39BC8CF0D99}" type="pres">
      <dgm:prSet presAssocID="{F9953275-CB06-6F44-B63D-AB1F3CEA2D3C}" presName="noGeometry" presStyleCnt="0"/>
      <dgm:spPr/>
    </dgm:pt>
    <dgm:pt modelId="{99590907-0A55-6A42-8004-2FA5E906E360}" type="pres">
      <dgm:prSet presAssocID="{F9953275-CB06-6F44-B63D-AB1F3CEA2D3C}" presName="childTextVisible" presStyleLbl="bgAccFollowNode1" presStyleIdx="0" presStyleCnt="4">
        <dgm:presLayoutVars>
          <dgm:bulletEnabled val="1"/>
        </dgm:presLayoutVars>
      </dgm:prSet>
      <dgm:spPr/>
      <dgm:t>
        <a:bodyPr/>
        <a:lstStyle/>
        <a:p>
          <a:endParaRPr lang="fr-FR"/>
        </a:p>
      </dgm:t>
    </dgm:pt>
    <dgm:pt modelId="{66FFA44B-5856-AA41-8A54-C1C987DA63CB}" type="pres">
      <dgm:prSet presAssocID="{F9953275-CB06-6F44-B63D-AB1F3CEA2D3C}" presName="childTextHidden" presStyleLbl="bgAccFollowNode1" presStyleIdx="0" presStyleCnt="4"/>
      <dgm:spPr/>
      <dgm:t>
        <a:bodyPr/>
        <a:lstStyle/>
        <a:p>
          <a:endParaRPr lang="fr-FR"/>
        </a:p>
      </dgm:t>
    </dgm:pt>
    <dgm:pt modelId="{62023AAF-0852-6142-ABD2-D8B28060C71D}" type="pres">
      <dgm:prSet presAssocID="{F9953275-CB06-6F44-B63D-AB1F3CEA2D3C}" presName="parentText" presStyleLbl="node1" presStyleIdx="0" presStyleCnt="4">
        <dgm:presLayoutVars>
          <dgm:chMax val="1"/>
          <dgm:bulletEnabled val="1"/>
        </dgm:presLayoutVars>
      </dgm:prSet>
      <dgm:spPr/>
      <dgm:t>
        <a:bodyPr/>
        <a:lstStyle/>
        <a:p>
          <a:endParaRPr lang="fr-FR"/>
        </a:p>
      </dgm:t>
    </dgm:pt>
    <dgm:pt modelId="{AD6A0B5E-23F3-A545-AE5E-347318355FF4}" type="pres">
      <dgm:prSet presAssocID="{F9953275-CB06-6F44-B63D-AB1F3CEA2D3C}" presName="aSpace" presStyleCnt="0"/>
      <dgm:spPr/>
    </dgm:pt>
    <dgm:pt modelId="{EEA7493D-B053-4741-BE5B-50AD65ADA6C0}" type="pres">
      <dgm:prSet presAssocID="{56634748-A335-194F-8612-95615FA70AA3}" presName="compNode" presStyleCnt="0"/>
      <dgm:spPr/>
    </dgm:pt>
    <dgm:pt modelId="{AB8A76E8-C9CE-9E4E-B8B9-AB44BF7159CD}" type="pres">
      <dgm:prSet presAssocID="{56634748-A335-194F-8612-95615FA70AA3}" presName="noGeometry" presStyleCnt="0"/>
      <dgm:spPr/>
    </dgm:pt>
    <dgm:pt modelId="{398638B1-5C89-1D4F-9030-53BE62B82989}" type="pres">
      <dgm:prSet presAssocID="{56634748-A335-194F-8612-95615FA70AA3}" presName="childTextVisible" presStyleLbl="bgAccFollowNode1" presStyleIdx="1" presStyleCnt="4">
        <dgm:presLayoutVars>
          <dgm:bulletEnabled val="1"/>
        </dgm:presLayoutVars>
      </dgm:prSet>
      <dgm:spPr/>
      <dgm:t>
        <a:bodyPr/>
        <a:lstStyle/>
        <a:p>
          <a:endParaRPr lang="fr-FR"/>
        </a:p>
      </dgm:t>
    </dgm:pt>
    <dgm:pt modelId="{8667D7F4-3BF6-D94F-902E-184390D2CEAF}" type="pres">
      <dgm:prSet presAssocID="{56634748-A335-194F-8612-95615FA70AA3}" presName="childTextHidden" presStyleLbl="bgAccFollowNode1" presStyleIdx="1" presStyleCnt="4"/>
      <dgm:spPr/>
      <dgm:t>
        <a:bodyPr/>
        <a:lstStyle/>
        <a:p>
          <a:endParaRPr lang="fr-FR"/>
        </a:p>
      </dgm:t>
    </dgm:pt>
    <dgm:pt modelId="{45AB570F-8B59-394C-A105-8230586779D8}" type="pres">
      <dgm:prSet presAssocID="{56634748-A335-194F-8612-95615FA70AA3}" presName="parentText" presStyleLbl="node1" presStyleIdx="1" presStyleCnt="4">
        <dgm:presLayoutVars>
          <dgm:chMax val="1"/>
          <dgm:bulletEnabled val="1"/>
        </dgm:presLayoutVars>
      </dgm:prSet>
      <dgm:spPr/>
      <dgm:t>
        <a:bodyPr/>
        <a:lstStyle/>
        <a:p>
          <a:endParaRPr lang="fr-FR"/>
        </a:p>
      </dgm:t>
    </dgm:pt>
    <dgm:pt modelId="{B65F6EDF-E1E4-C446-A8C1-7EB6D6EA7639}" type="pres">
      <dgm:prSet presAssocID="{56634748-A335-194F-8612-95615FA70AA3}" presName="aSpace" presStyleCnt="0"/>
      <dgm:spPr/>
    </dgm:pt>
    <dgm:pt modelId="{6BE84A36-A95B-8D49-BCBC-132690FCBC94}" type="pres">
      <dgm:prSet presAssocID="{5F095AB7-2BEF-6547-92FA-55C8079EF778}" presName="compNode" presStyleCnt="0"/>
      <dgm:spPr/>
    </dgm:pt>
    <dgm:pt modelId="{E64CD177-F8D7-8749-8AB0-93FA627F2FDF}" type="pres">
      <dgm:prSet presAssocID="{5F095AB7-2BEF-6547-92FA-55C8079EF778}" presName="noGeometry" presStyleCnt="0"/>
      <dgm:spPr/>
    </dgm:pt>
    <dgm:pt modelId="{6E5A07E6-ACA1-9B46-9347-5121E2C6E6A0}" type="pres">
      <dgm:prSet presAssocID="{5F095AB7-2BEF-6547-92FA-55C8079EF778}" presName="childTextVisible" presStyleLbl="bgAccFollowNode1" presStyleIdx="2" presStyleCnt="4">
        <dgm:presLayoutVars>
          <dgm:bulletEnabled val="1"/>
        </dgm:presLayoutVars>
      </dgm:prSet>
      <dgm:spPr/>
      <dgm:t>
        <a:bodyPr/>
        <a:lstStyle/>
        <a:p>
          <a:endParaRPr lang="fr-FR"/>
        </a:p>
      </dgm:t>
    </dgm:pt>
    <dgm:pt modelId="{411DED57-E1C3-5D4C-89B2-DF02BADD9DA8}" type="pres">
      <dgm:prSet presAssocID="{5F095AB7-2BEF-6547-92FA-55C8079EF778}" presName="childTextHidden" presStyleLbl="bgAccFollowNode1" presStyleIdx="2" presStyleCnt="4"/>
      <dgm:spPr/>
      <dgm:t>
        <a:bodyPr/>
        <a:lstStyle/>
        <a:p>
          <a:endParaRPr lang="fr-FR"/>
        </a:p>
      </dgm:t>
    </dgm:pt>
    <dgm:pt modelId="{8EA6D5E0-915B-DE4D-8D69-8BA2C9CDDE4C}" type="pres">
      <dgm:prSet presAssocID="{5F095AB7-2BEF-6547-92FA-55C8079EF778}" presName="parentText" presStyleLbl="node1" presStyleIdx="2" presStyleCnt="4">
        <dgm:presLayoutVars>
          <dgm:chMax val="1"/>
          <dgm:bulletEnabled val="1"/>
        </dgm:presLayoutVars>
      </dgm:prSet>
      <dgm:spPr/>
      <dgm:t>
        <a:bodyPr/>
        <a:lstStyle/>
        <a:p>
          <a:endParaRPr lang="fr-FR"/>
        </a:p>
      </dgm:t>
    </dgm:pt>
    <dgm:pt modelId="{3F860166-0DEB-2D43-8700-FA17F132EBE0}" type="pres">
      <dgm:prSet presAssocID="{5F095AB7-2BEF-6547-92FA-55C8079EF778}" presName="aSpace" presStyleCnt="0"/>
      <dgm:spPr/>
    </dgm:pt>
    <dgm:pt modelId="{0AF5A79C-3A6E-CD4E-9CE9-B2CDFB903A6C}" type="pres">
      <dgm:prSet presAssocID="{746A4729-7FE2-C648-9034-5436025E2F11}" presName="compNode" presStyleCnt="0"/>
      <dgm:spPr/>
    </dgm:pt>
    <dgm:pt modelId="{3C1A024A-E961-8647-BDC4-3F9436CADC99}" type="pres">
      <dgm:prSet presAssocID="{746A4729-7FE2-C648-9034-5436025E2F11}" presName="noGeometry" presStyleCnt="0"/>
      <dgm:spPr/>
    </dgm:pt>
    <dgm:pt modelId="{958434DE-9DC1-D643-B4B1-800D0ADF4E92}" type="pres">
      <dgm:prSet presAssocID="{746A4729-7FE2-C648-9034-5436025E2F11}" presName="childTextVisible" presStyleLbl="bgAccFollowNode1" presStyleIdx="3" presStyleCnt="4">
        <dgm:presLayoutVars>
          <dgm:bulletEnabled val="1"/>
        </dgm:presLayoutVars>
      </dgm:prSet>
      <dgm:spPr/>
      <dgm:t>
        <a:bodyPr/>
        <a:lstStyle/>
        <a:p>
          <a:endParaRPr lang="fr-FR"/>
        </a:p>
      </dgm:t>
    </dgm:pt>
    <dgm:pt modelId="{C0158BDD-594E-B641-BC47-B3F9BF1D6C45}" type="pres">
      <dgm:prSet presAssocID="{746A4729-7FE2-C648-9034-5436025E2F11}" presName="childTextHidden" presStyleLbl="bgAccFollowNode1" presStyleIdx="3" presStyleCnt="4"/>
      <dgm:spPr/>
      <dgm:t>
        <a:bodyPr/>
        <a:lstStyle/>
        <a:p>
          <a:endParaRPr lang="fr-FR"/>
        </a:p>
      </dgm:t>
    </dgm:pt>
    <dgm:pt modelId="{32A9816F-C1EA-DD4B-BF2E-AC8419836518}" type="pres">
      <dgm:prSet presAssocID="{746A4729-7FE2-C648-9034-5436025E2F11}" presName="parentText" presStyleLbl="node1" presStyleIdx="3" presStyleCnt="4">
        <dgm:presLayoutVars>
          <dgm:chMax val="1"/>
          <dgm:bulletEnabled val="1"/>
        </dgm:presLayoutVars>
      </dgm:prSet>
      <dgm:spPr/>
      <dgm:t>
        <a:bodyPr/>
        <a:lstStyle/>
        <a:p>
          <a:endParaRPr lang="fr-FR"/>
        </a:p>
      </dgm:t>
    </dgm:pt>
  </dgm:ptLst>
  <dgm:cxnLst>
    <dgm:cxn modelId="{8CC7DDFE-794C-1944-8EF0-DEBE21CECD7F}" srcId="{F9953275-CB06-6F44-B63D-AB1F3CEA2D3C}" destId="{34C997DF-4652-FD48-A6FE-EF49AFFABF53}" srcOrd="0" destOrd="0" parTransId="{ABF8F321-98A8-8045-A8E0-746501CA98F4}" sibTransId="{A7DF0A80-3713-5E4F-9CA2-4225A1639B05}"/>
    <dgm:cxn modelId="{47267FC0-232F-264F-BC7F-A57D8E9F0A99}" srcId="{5F095AB7-2BEF-6547-92FA-55C8079EF778}" destId="{5CAAF7EE-D624-B941-B19E-D0A274DE9BAF}" srcOrd="0" destOrd="0" parTransId="{2B27202E-737F-0B41-8A6E-CF2DE22EF969}" sibTransId="{2923935D-FAB4-EA4C-9C1E-FF1CFCAF90CE}"/>
    <dgm:cxn modelId="{6311D604-6070-410B-BDF3-2E974DE699BE}" type="presOf" srcId="{C1EB9BAE-5DE6-6448-ABE0-84C3A92D123B}" destId="{C0158BDD-594E-B641-BC47-B3F9BF1D6C45}" srcOrd="1" destOrd="0" presId="urn:microsoft.com/office/officeart/2005/8/layout/hProcess6"/>
    <dgm:cxn modelId="{F402A89F-2A12-3B49-95A4-103C56FF8ADC}" srcId="{56634748-A335-194F-8612-95615FA70AA3}" destId="{521CF560-3BA7-5847-B65B-CDFC7876F603}" srcOrd="0" destOrd="0" parTransId="{6E4AA546-7FDB-2F45-BA73-CEECC851BD0F}" sibTransId="{19AAD6DB-81E0-4A41-950B-E0E665271F26}"/>
    <dgm:cxn modelId="{02803369-E2BA-9945-A0B9-96D543A28C23}" srcId="{6D876D08-5BCA-6F40-946E-D4C06E22CD22}" destId="{5F095AB7-2BEF-6547-92FA-55C8079EF778}" srcOrd="2" destOrd="0" parTransId="{EB12E2D3-1211-EB48-9BBF-16C3F9A15AF4}" sibTransId="{94001AC0-4D11-9648-A60A-CA45A2434BA8}"/>
    <dgm:cxn modelId="{15E429C8-BA83-4003-9895-6CB6ED61624D}" type="presOf" srcId="{6D876D08-5BCA-6F40-946E-D4C06E22CD22}" destId="{6496ADF2-53EB-6D4A-B9A5-36663DD2A432}" srcOrd="0" destOrd="0" presId="urn:microsoft.com/office/officeart/2005/8/layout/hProcess6"/>
    <dgm:cxn modelId="{69414B72-EA05-4760-96D0-73E3D5BBD6BD}" type="presOf" srcId="{F9953275-CB06-6F44-B63D-AB1F3CEA2D3C}" destId="{62023AAF-0852-6142-ABD2-D8B28060C71D}" srcOrd="0" destOrd="0" presId="urn:microsoft.com/office/officeart/2005/8/layout/hProcess6"/>
    <dgm:cxn modelId="{0584FF67-2C85-4A36-9CFA-D4D1F78FDBB4}" type="presOf" srcId="{C1EB9BAE-5DE6-6448-ABE0-84C3A92D123B}" destId="{958434DE-9DC1-D643-B4B1-800D0ADF4E92}" srcOrd="0" destOrd="0" presId="urn:microsoft.com/office/officeart/2005/8/layout/hProcess6"/>
    <dgm:cxn modelId="{BC2D7DF5-BFF8-3F4F-8413-46DD31FAA28A}" srcId="{6D876D08-5BCA-6F40-946E-D4C06E22CD22}" destId="{F9953275-CB06-6F44-B63D-AB1F3CEA2D3C}" srcOrd="0" destOrd="0" parTransId="{2BAA0FB5-DE76-C447-870E-B90EE942E308}" sibTransId="{6760117D-436A-804B-A752-D0B396991756}"/>
    <dgm:cxn modelId="{37D2F7E6-BA84-4672-AF1A-6422549FEF6A}" type="presOf" srcId="{746A4729-7FE2-C648-9034-5436025E2F11}" destId="{32A9816F-C1EA-DD4B-BF2E-AC8419836518}" srcOrd="0" destOrd="0" presId="urn:microsoft.com/office/officeart/2005/8/layout/hProcess6"/>
    <dgm:cxn modelId="{5E52C85A-A58B-4544-AD49-FA756AE79742}" type="presOf" srcId="{5F095AB7-2BEF-6547-92FA-55C8079EF778}" destId="{8EA6D5E0-915B-DE4D-8D69-8BA2C9CDDE4C}" srcOrd="0" destOrd="0" presId="urn:microsoft.com/office/officeart/2005/8/layout/hProcess6"/>
    <dgm:cxn modelId="{042BC2DE-B596-4CA0-B2A5-BFB688C7F651}" type="presOf" srcId="{34C997DF-4652-FD48-A6FE-EF49AFFABF53}" destId="{99590907-0A55-6A42-8004-2FA5E906E360}" srcOrd="0" destOrd="0" presId="urn:microsoft.com/office/officeart/2005/8/layout/hProcess6"/>
    <dgm:cxn modelId="{BEC2C1AC-29A3-47EC-84E7-1B2C29068EE8}" type="presOf" srcId="{34C997DF-4652-FD48-A6FE-EF49AFFABF53}" destId="{66FFA44B-5856-AA41-8A54-C1C987DA63CB}" srcOrd="1" destOrd="0" presId="urn:microsoft.com/office/officeart/2005/8/layout/hProcess6"/>
    <dgm:cxn modelId="{901692C5-BA76-CE4C-8F50-E2448D7D9965}" srcId="{746A4729-7FE2-C648-9034-5436025E2F11}" destId="{C1EB9BAE-5DE6-6448-ABE0-84C3A92D123B}" srcOrd="0" destOrd="0" parTransId="{F0BBECB0-BBA0-0047-BE1A-22140C00FE21}" sibTransId="{1CA5EDE4-2676-B44C-94E2-9C73BABB2174}"/>
    <dgm:cxn modelId="{3F6FD99C-D191-A24F-91B2-354DBFB180E9}" srcId="{6D876D08-5BCA-6F40-946E-D4C06E22CD22}" destId="{56634748-A335-194F-8612-95615FA70AA3}" srcOrd="1" destOrd="0" parTransId="{52007F59-66D8-AB47-8A60-C463598F74FC}" sibTransId="{DF64EA2F-ED99-E34C-A339-F8110A72FCC9}"/>
    <dgm:cxn modelId="{BC5F35DC-59DD-6D44-B228-30A1E926F003}" srcId="{6D876D08-5BCA-6F40-946E-D4C06E22CD22}" destId="{746A4729-7FE2-C648-9034-5436025E2F11}" srcOrd="3" destOrd="0" parTransId="{E9984139-EC23-074A-94A8-0299E2E1DCDD}" sibTransId="{81B4390F-C0FC-7D4F-A1FC-7FA4F3465355}"/>
    <dgm:cxn modelId="{472DCB47-E4A4-46F9-A3EF-2A415711EE4A}" type="presOf" srcId="{5CAAF7EE-D624-B941-B19E-D0A274DE9BAF}" destId="{411DED57-E1C3-5D4C-89B2-DF02BADD9DA8}" srcOrd="1" destOrd="0" presId="urn:microsoft.com/office/officeart/2005/8/layout/hProcess6"/>
    <dgm:cxn modelId="{917372B2-14DC-47A2-A4AF-85030CE66AE6}" type="presOf" srcId="{56634748-A335-194F-8612-95615FA70AA3}" destId="{45AB570F-8B59-394C-A105-8230586779D8}" srcOrd="0" destOrd="0" presId="urn:microsoft.com/office/officeart/2005/8/layout/hProcess6"/>
    <dgm:cxn modelId="{D1030B60-9732-430F-8EC4-10B1947A4450}" type="presOf" srcId="{521CF560-3BA7-5847-B65B-CDFC7876F603}" destId="{8667D7F4-3BF6-D94F-902E-184390D2CEAF}" srcOrd="1" destOrd="0" presId="urn:microsoft.com/office/officeart/2005/8/layout/hProcess6"/>
    <dgm:cxn modelId="{E814E3DD-83D5-44F8-8D09-292876A27711}" type="presOf" srcId="{5CAAF7EE-D624-B941-B19E-D0A274DE9BAF}" destId="{6E5A07E6-ACA1-9B46-9347-5121E2C6E6A0}" srcOrd="0" destOrd="0" presId="urn:microsoft.com/office/officeart/2005/8/layout/hProcess6"/>
    <dgm:cxn modelId="{F6AF2A53-CD05-42BF-87D0-1E98F2819F1B}" type="presOf" srcId="{521CF560-3BA7-5847-B65B-CDFC7876F603}" destId="{398638B1-5C89-1D4F-9030-53BE62B82989}" srcOrd="0" destOrd="0" presId="urn:microsoft.com/office/officeart/2005/8/layout/hProcess6"/>
    <dgm:cxn modelId="{F0B187C1-0E68-4449-8E50-ACB069575285}" type="presParOf" srcId="{6496ADF2-53EB-6D4A-B9A5-36663DD2A432}" destId="{51137578-8B52-7A4E-8123-79AB49A601BE}" srcOrd="0" destOrd="0" presId="urn:microsoft.com/office/officeart/2005/8/layout/hProcess6"/>
    <dgm:cxn modelId="{481A371B-CF71-4B03-9680-E423850EB0FF}" type="presParOf" srcId="{51137578-8B52-7A4E-8123-79AB49A601BE}" destId="{71CC44C6-68FB-794C-9ADD-E39BC8CF0D99}" srcOrd="0" destOrd="0" presId="urn:microsoft.com/office/officeart/2005/8/layout/hProcess6"/>
    <dgm:cxn modelId="{1EE913E3-8F76-42FD-96C5-752D43AB5488}" type="presParOf" srcId="{51137578-8B52-7A4E-8123-79AB49A601BE}" destId="{99590907-0A55-6A42-8004-2FA5E906E360}" srcOrd="1" destOrd="0" presId="urn:microsoft.com/office/officeart/2005/8/layout/hProcess6"/>
    <dgm:cxn modelId="{4EC23F8C-1F15-48C2-85EA-6F8B9B6C0C39}" type="presParOf" srcId="{51137578-8B52-7A4E-8123-79AB49A601BE}" destId="{66FFA44B-5856-AA41-8A54-C1C987DA63CB}" srcOrd="2" destOrd="0" presId="urn:microsoft.com/office/officeart/2005/8/layout/hProcess6"/>
    <dgm:cxn modelId="{02915AB4-C98E-4A14-A5CD-A2790FB479DB}" type="presParOf" srcId="{51137578-8B52-7A4E-8123-79AB49A601BE}" destId="{62023AAF-0852-6142-ABD2-D8B28060C71D}" srcOrd="3" destOrd="0" presId="urn:microsoft.com/office/officeart/2005/8/layout/hProcess6"/>
    <dgm:cxn modelId="{FE58571A-FF66-45C1-B003-802BB591B984}" type="presParOf" srcId="{6496ADF2-53EB-6D4A-B9A5-36663DD2A432}" destId="{AD6A0B5E-23F3-A545-AE5E-347318355FF4}" srcOrd="1" destOrd="0" presId="urn:microsoft.com/office/officeart/2005/8/layout/hProcess6"/>
    <dgm:cxn modelId="{C66C7760-55A3-4884-9604-5EDE269FDEEE}" type="presParOf" srcId="{6496ADF2-53EB-6D4A-B9A5-36663DD2A432}" destId="{EEA7493D-B053-4741-BE5B-50AD65ADA6C0}" srcOrd="2" destOrd="0" presId="urn:microsoft.com/office/officeart/2005/8/layout/hProcess6"/>
    <dgm:cxn modelId="{910D09A7-7E04-40D9-9B0F-CD1836D2995B}" type="presParOf" srcId="{EEA7493D-B053-4741-BE5B-50AD65ADA6C0}" destId="{AB8A76E8-C9CE-9E4E-B8B9-AB44BF7159CD}" srcOrd="0" destOrd="0" presId="urn:microsoft.com/office/officeart/2005/8/layout/hProcess6"/>
    <dgm:cxn modelId="{E8EA4C48-226A-4AAF-834B-902865A5110E}" type="presParOf" srcId="{EEA7493D-B053-4741-BE5B-50AD65ADA6C0}" destId="{398638B1-5C89-1D4F-9030-53BE62B82989}" srcOrd="1" destOrd="0" presId="urn:microsoft.com/office/officeart/2005/8/layout/hProcess6"/>
    <dgm:cxn modelId="{5B703567-ED1F-4805-A186-25CF8C58EE53}" type="presParOf" srcId="{EEA7493D-B053-4741-BE5B-50AD65ADA6C0}" destId="{8667D7F4-3BF6-D94F-902E-184390D2CEAF}" srcOrd="2" destOrd="0" presId="urn:microsoft.com/office/officeart/2005/8/layout/hProcess6"/>
    <dgm:cxn modelId="{834BE367-07C0-4E6E-92AB-5C14B000F96D}" type="presParOf" srcId="{EEA7493D-B053-4741-BE5B-50AD65ADA6C0}" destId="{45AB570F-8B59-394C-A105-8230586779D8}" srcOrd="3" destOrd="0" presId="urn:microsoft.com/office/officeart/2005/8/layout/hProcess6"/>
    <dgm:cxn modelId="{DC3C3A1E-68A4-495F-BAAC-1CAF556F309B}" type="presParOf" srcId="{6496ADF2-53EB-6D4A-B9A5-36663DD2A432}" destId="{B65F6EDF-E1E4-C446-A8C1-7EB6D6EA7639}" srcOrd="3" destOrd="0" presId="urn:microsoft.com/office/officeart/2005/8/layout/hProcess6"/>
    <dgm:cxn modelId="{049D60DA-D188-44A2-8C0B-8AFFD32EF353}" type="presParOf" srcId="{6496ADF2-53EB-6D4A-B9A5-36663DD2A432}" destId="{6BE84A36-A95B-8D49-BCBC-132690FCBC94}" srcOrd="4" destOrd="0" presId="urn:microsoft.com/office/officeart/2005/8/layout/hProcess6"/>
    <dgm:cxn modelId="{20B9C42E-0219-4D48-A90E-250BE1C33DAE}" type="presParOf" srcId="{6BE84A36-A95B-8D49-BCBC-132690FCBC94}" destId="{E64CD177-F8D7-8749-8AB0-93FA627F2FDF}" srcOrd="0" destOrd="0" presId="urn:microsoft.com/office/officeart/2005/8/layout/hProcess6"/>
    <dgm:cxn modelId="{CF27D33D-B3CF-4A42-90D5-5C51C4B39B51}" type="presParOf" srcId="{6BE84A36-A95B-8D49-BCBC-132690FCBC94}" destId="{6E5A07E6-ACA1-9B46-9347-5121E2C6E6A0}" srcOrd="1" destOrd="0" presId="urn:microsoft.com/office/officeart/2005/8/layout/hProcess6"/>
    <dgm:cxn modelId="{35E4895F-1C9C-46B5-90B9-2FBCF55B5862}" type="presParOf" srcId="{6BE84A36-A95B-8D49-BCBC-132690FCBC94}" destId="{411DED57-E1C3-5D4C-89B2-DF02BADD9DA8}" srcOrd="2" destOrd="0" presId="urn:microsoft.com/office/officeart/2005/8/layout/hProcess6"/>
    <dgm:cxn modelId="{2E95312B-2C29-49E4-A9D4-FB0244C6181F}" type="presParOf" srcId="{6BE84A36-A95B-8D49-BCBC-132690FCBC94}" destId="{8EA6D5E0-915B-DE4D-8D69-8BA2C9CDDE4C}" srcOrd="3" destOrd="0" presId="urn:microsoft.com/office/officeart/2005/8/layout/hProcess6"/>
    <dgm:cxn modelId="{49E39906-E66C-4865-8887-6259D2CD75C8}" type="presParOf" srcId="{6496ADF2-53EB-6D4A-B9A5-36663DD2A432}" destId="{3F860166-0DEB-2D43-8700-FA17F132EBE0}" srcOrd="5" destOrd="0" presId="urn:microsoft.com/office/officeart/2005/8/layout/hProcess6"/>
    <dgm:cxn modelId="{D44ED73B-B24E-439F-A0C8-29F8BBAC018F}" type="presParOf" srcId="{6496ADF2-53EB-6D4A-B9A5-36663DD2A432}" destId="{0AF5A79C-3A6E-CD4E-9CE9-B2CDFB903A6C}" srcOrd="6" destOrd="0" presId="urn:microsoft.com/office/officeart/2005/8/layout/hProcess6"/>
    <dgm:cxn modelId="{2D3E48D6-9FDB-40D4-A476-EC569D6AECE7}" type="presParOf" srcId="{0AF5A79C-3A6E-CD4E-9CE9-B2CDFB903A6C}" destId="{3C1A024A-E961-8647-BDC4-3F9436CADC99}" srcOrd="0" destOrd="0" presId="urn:microsoft.com/office/officeart/2005/8/layout/hProcess6"/>
    <dgm:cxn modelId="{EAC2C4DE-E751-4020-923A-3A9F2162CD37}" type="presParOf" srcId="{0AF5A79C-3A6E-CD4E-9CE9-B2CDFB903A6C}" destId="{958434DE-9DC1-D643-B4B1-800D0ADF4E92}" srcOrd="1" destOrd="0" presId="urn:microsoft.com/office/officeart/2005/8/layout/hProcess6"/>
    <dgm:cxn modelId="{7FA658E6-FB04-41EA-A9BC-FB970C88D564}" type="presParOf" srcId="{0AF5A79C-3A6E-CD4E-9CE9-B2CDFB903A6C}" destId="{C0158BDD-594E-B641-BC47-B3F9BF1D6C45}" srcOrd="2" destOrd="0" presId="urn:microsoft.com/office/officeart/2005/8/layout/hProcess6"/>
    <dgm:cxn modelId="{71725B5F-54C5-451E-85DD-E743880E9A3E}" type="presParOf" srcId="{0AF5A79C-3A6E-CD4E-9CE9-B2CDFB903A6C}" destId="{32A9816F-C1EA-DD4B-BF2E-AC8419836518}"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13D63-AD3B-4BE5-87A9-86AA833BE158}">
      <dsp:nvSpPr>
        <dsp:cNvPr id="0" name=""/>
        <dsp:cNvSpPr/>
      </dsp:nvSpPr>
      <dsp:spPr>
        <a:xfrm>
          <a:off x="1774323" y="256694"/>
          <a:ext cx="2079316" cy="1949974"/>
        </a:xfrm>
        <a:prstGeom prst="pieWedg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1"/>
              </a:solidFill>
            </a:rPr>
            <a:t>Recherche</a:t>
          </a:r>
        </a:p>
        <a:p>
          <a:pPr lvl="0" algn="ctr" defTabSz="800100">
            <a:lnSpc>
              <a:spcPct val="90000"/>
            </a:lnSpc>
            <a:spcBef>
              <a:spcPct val="0"/>
            </a:spcBef>
            <a:spcAft>
              <a:spcPct val="35000"/>
            </a:spcAft>
          </a:pPr>
          <a:r>
            <a:rPr lang="fr-FR" sz="1800" b="1" kern="1200" dirty="0" smtClean="0">
              <a:solidFill>
                <a:schemeClr val="bg1"/>
              </a:solidFill>
            </a:rPr>
            <a:t>action</a:t>
          </a:r>
          <a:endParaRPr lang="fr-FR" sz="1800" b="1" kern="1200" dirty="0">
            <a:solidFill>
              <a:schemeClr val="bg1"/>
            </a:solidFill>
          </a:endParaRPr>
        </a:p>
      </dsp:txBody>
      <dsp:txXfrm>
        <a:off x="2383341" y="827828"/>
        <a:ext cx="1470298" cy="1378840"/>
      </dsp:txXfrm>
    </dsp:sp>
    <dsp:sp modelId="{4F5D22CF-EF23-41F5-8D11-57B2035C8D9D}">
      <dsp:nvSpPr>
        <dsp:cNvPr id="0" name=""/>
        <dsp:cNvSpPr/>
      </dsp:nvSpPr>
      <dsp:spPr>
        <a:xfrm rot="5400000">
          <a:off x="3966434" y="270460"/>
          <a:ext cx="1885313" cy="1949974"/>
        </a:xfrm>
        <a:prstGeom prst="pieWedg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28016" numCol="1" spcCol="1270" anchor="ctr" anchorCtr="0">
          <a:noAutofit/>
        </a:bodyPr>
        <a:lstStyle/>
        <a:p>
          <a:pPr lvl="0" algn="ctr" defTabSz="800100">
            <a:lnSpc>
              <a:spcPct val="90000"/>
            </a:lnSpc>
            <a:spcBef>
              <a:spcPct val="0"/>
            </a:spcBef>
            <a:spcAft>
              <a:spcPct val="35000"/>
            </a:spcAft>
          </a:pPr>
          <a:endParaRPr lang="fr-FR" sz="1800" b="1" kern="1200" dirty="0">
            <a:solidFill>
              <a:srgbClr val="C00000"/>
            </a:solidFill>
          </a:endParaRPr>
        </a:p>
      </dsp:txBody>
      <dsp:txXfrm rot="-5400000">
        <a:off x="3934104" y="854986"/>
        <a:ext cx="1378840" cy="1333118"/>
      </dsp:txXfrm>
    </dsp:sp>
    <dsp:sp modelId="{32DA857E-5CFF-4ABA-BA29-567ACB1385FC}">
      <dsp:nvSpPr>
        <dsp:cNvPr id="0" name=""/>
        <dsp:cNvSpPr/>
      </dsp:nvSpPr>
      <dsp:spPr>
        <a:xfrm rot="10800000">
          <a:off x="3934104" y="2296736"/>
          <a:ext cx="1949974" cy="1949974"/>
        </a:xfrm>
        <a:prstGeom prst="pieWedg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28016" numCol="1" spcCol="1270" anchor="ctr" anchorCtr="0">
          <a:noAutofit/>
        </a:bodyPr>
        <a:lstStyle/>
        <a:p>
          <a:pPr lvl="0" algn="ctr" defTabSz="800100">
            <a:lnSpc>
              <a:spcPct val="90000"/>
            </a:lnSpc>
            <a:spcBef>
              <a:spcPct val="0"/>
            </a:spcBef>
            <a:spcAft>
              <a:spcPct val="35000"/>
            </a:spcAft>
          </a:pPr>
          <a:endParaRPr lang="fr-FR" sz="1800" b="1" kern="1200" dirty="0">
            <a:solidFill>
              <a:srgbClr val="C00000"/>
            </a:solidFill>
          </a:endParaRPr>
        </a:p>
      </dsp:txBody>
      <dsp:txXfrm rot="10800000">
        <a:off x="3934104" y="2296736"/>
        <a:ext cx="1378840" cy="1378840"/>
      </dsp:txXfrm>
    </dsp:sp>
    <dsp:sp modelId="{239FF2F5-877E-4192-868E-BA2B8A0E638A}">
      <dsp:nvSpPr>
        <dsp:cNvPr id="0" name=""/>
        <dsp:cNvSpPr/>
      </dsp:nvSpPr>
      <dsp:spPr>
        <a:xfrm rot="16200000">
          <a:off x="1825227" y="2233742"/>
          <a:ext cx="1949974" cy="2075962"/>
        </a:xfrm>
        <a:prstGeom prst="pieWedg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1"/>
              </a:solidFill>
            </a:rPr>
            <a:t>Diffusion</a:t>
          </a:r>
          <a:endParaRPr lang="fr-FR" sz="2000" b="1" kern="1200" dirty="0">
            <a:solidFill>
              <a:schemeClr val="bg1"/>
            </a:solidFill>
          </a:endParaRPr>
        </a:p>
      </dsp:txBody>
      <dsp:txXfrm rot="5400000">
        <a:off x="2370269" y="2296736"/>
        <a:ext cx="1467927" cy="1378840"/>
      </dsp:txXfrm>
    </dsp:sp>
    <dsp:sp modelId="{F026E4F1-0F00-4933-85C8-8787ED837AD8}">
      <dsp:nvSpPr>
        <dsp:cNvPr id="0" name=""/>
        <dsp:cNvSpPr/>
      </dsp:nvSpPr>
      <dsp:spPr>
        <a:xfrm>
          <a:off x="3552440" y="1846396"/>
          <a:ext cx="673259" cy="585442"/>
        </a:xfrm>
        <a:prstGeom prst="circularArrow">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4B8566-0883-4536-B8E2-F94CDB6C73E8}">
      <dsp:nvSpPr>
        <dsp:cNvPr id="0" name=""/>
        <dsp:cNvSpPr/>
      </dsp:nvSpPr>
      <dsp:spPr>
        <a:xfrm rot="10800000">
          <a:off x="3552440" y="2071566"/>
          <a:ext cx="673259" cy="585442"/>
        </a:xfrm>
        <a:prstGeom prst="circularArrow">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90907-0A55-6A42-8004-2FA5E906E360}">
      <dsp:nvSpPr>
        <dsp:cNvPr id="0" name=""/>
        <dsp:cNvSpPr/>
      </dsp:nvSpPr>
      <dsp:spPr>
        <a:xfrm>
          <a:off x="452640" y="1363112"/>
          <a:ext cx="1791932" cy="1566374"/>
        </a:xfrm>
        <a:prstGeom prst="rightArrow">
          <a:avLst>
            <a:gd name="adj1" fmla="val 70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fr-FR" sz="1200" kern="1200" dirty="0" smtClean="0"/>
            <a:t>Fondation</a:t>
          </a:r>
          <a:endParaRPr lang="fr-FR" sz="800" kern="1200" dirty="0"/>
        </a:p>
      </dsp:txBody>
      <dsp:txXfrm>
        <a:off x="900623" y="1598068"/>
        <a:ext cx="873567" cy="1096462"/>
      </dsp:txXfrm>
    </dsp:sp>
    <dsp:sp modelId="{62023AAF-0852-6142-ABD2-D8B28060C71D}">
      <dsp:nvSpPr>
        <dsp:cNvPr id="0" name=""/>
        <dsp:cNvSpPr/>
      </dsp:nvSpPr>
      <dsp:spPr>
        <a:xfrm>
          <a:off x="4657" y="1698316"/>
          <a:ext cx="895966" cy="895966"/>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Etape 1</a:t>
          </a:r>
          <a:endParaRPr lang="fr-FR" sz="1400" kern="1200" dirty="0"/>
        </a:p>
      </dsp:txBody>
      <dsp:txXfrm>
        <a:off x="135868" y="1829527"/>
        <a:ext cx="633544" cy="633544"/>
      </dsp:txXfrm>
    </dsp:sp>
    <dsp:sp modelId="{398638B1-5C89-1D4F-9030-53BE62B82989}">
      <dsp:nvSpPr>
        <dsp:cNvPr id="0" name=""/>
        <dsp:cNvSpPr/>
      </dsp:nvSpPr>
      <dsp:spPr>
        <a:xfrm>
          <a:off x="2804551" y="1363112"/>
          <a:ext cx="1791932" cy="1566374"/>
        </a:xfrm>
        <a:prstGeom prst="rightArrow">
          <a:avLst>
            <a:gd name="adj1" fmla="val 70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fr-FR" sz="1200" kern="1200" dirty="0" smtClean="0"/>
            <a:t>Echanges</a:t>
          </a:r>
          <a:endParaRPr lang="fr-FR" sz="1200" kern="1200" dirty="0"/>
        </a:p>
      </dsp:txBody>
      <dsp:txXfrm>
        <a:off x="3252534" y="1598068"/>
        <a:ext cx="873567" cy="1096462"/>
      </dsp:txXfrm>
    </dsp:sp>
    <dsp:sp modelId="{45AB570F-8B59-394C-A105-8230586779D8}">
      <dsp:nvSpPr>
        <dsp:cNvPr id="0" name=""/>
        <dsp:cNvSpPr/>
      </dsp:nvSpPr>
      <dsp:spPr>
        <a:xfrm>
          <a:off x="2356568" y="1698316"/>
          <a:ext cx="895966" cy="895966"/>
        </a:xfrm>
        <a:prstGeom prst="ellips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Etape 2</a:t>
          </a:r>
          <a:endParaRPr lang="fr-FR" sz="1400" kern="1200" dirty="0"/>
        </a:p>
      </dsp:txBody>
      <dsp:txXfrm>
        <a:off x="2487779" y="1829527"/>
        <a:ext cx="633544" cy="633544"/>
      </dsp:txXfrm>
    </dsp:sp>
    <dsp:sp modelId="{6E5A07E6-ACA1-9B46-9347-5121E2C6E6A0}">
      <dsp:nvSpPr>
        <dsp:cNvPr id="0" name=""/>
        <dsp:cNvSpPr/>
      </dsp:nvSpPr>
      <dsp:spPr>
        <a:xfrm>
          <a:off x="5156463" y="1363112"/>
          <a:ext cx="1791932" cy="1566374"/>
        </a:xfrm>
        <a:prstGeom prst="rightArrow">
          <a:avLst>
            <a:gd name="adj1" fmla="val 70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fr-FR" sz="1200" kern="1200" dirty="0" smtClean="0"/>
            <a:t>Productions</a:t>
          </a:r>
          <a:endParaRPr lang="fr-FR" sz="1200" kern="1200" dirty="0"/>
        </a:p>
      </dsp:txBody>
      <dsp:txXfrm>
        <a:off x="5604446" y="1598068"/>
        <a:ext cx="873567" cy="1096462"/>
      </dsp:txXfrm>
    </dsp:sp>
    <dsp:sp modelId="{8EA6D5E0-915B-DE4D-8D69-8BA2C9CDDE4C}">
      <dsp:nvSpPr>
        <dsp:cNvPr id="0" name=""/>
        <dsp:cNvSpPr/>
      </dsp:nvSpPr>
      <dsp:spPr>
        <a:xfrm>
          <a:off x="4708479" y="1698316"/>
          <a:ext cx="895966" cy="895966"/>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Etape 3</a:t>
          </a:r>
          <a:endParaRPr lang="fr-FR" sz="1400" kern="1200" dirty="0"/>
        </a:p>
      </dsp:txBody>
      <dsp:txXfrm>
        <a:off x="4839690" y="1829527"/>
        <a:ext cx="633544" cy="633544"/>
      </dsp:txXfrm>
    </dsp:sp>
    <dsp:sp modelId="{958434DE-9DC1-D643-B4B1-800D0ADF4E92}">
      <dsp:nvSpPr>
        <dsp:cNvPr id="0" name=""/>
        <dsp:cNvSpPr/>
      </dsp:nvSpPr>
      <dsp:spPr>
        <a:xfrm>
          <a:off x="7508374" y="1363112"/>
          <a:ext cx="1791932" cy="1566374"/>
        </a:xfrm>
        <a:prstGeom prst="rightArrow">
          <a:avLst>
            <a:gd name="adj1" fmla="val 70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fr-FR" sz="1200" kern="1200" dirty="0" smtClean="0"/>
            <a:t>Diffusion</a:t>
          </a:r>
          <a:endParaRPr lang="fr-FR" sz="900" kern="1200" dirty="0"/>
        </a:p>
      </dsp:txBody>
      <dsp:txXfrm>
        <a:off x="7956357" y="1598068"/>
        <a:ext cx="873567" cy="1096462"/>
      </dsp:txXfrm>
    </dsp:sp>
    <dsp:sp modelId="{32A9816F-C1EA-DD4B-BF2E-AC8419836518}">
      <dsp:nvSpPr>
        <dsp:cNvPr id="0" name=""/>
        <dsp:cNvSpPr/>
      </dsp:nvSpPr>
      <dsp:spPr>
        <a:xfrm>
          <a:off x="7060391" y="1698316"/>
          <a:ext cx="895966" cy="895966"/>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Etape 4</a:t>
          </a:r>
          <a:endParaRPr lang="fr-FR" sz="1400" kern="1200" dirty="0"/>
        </a:p>
      </dsp:txBody>
      <dsp:txXfrm>
        <a:off x="7191602" y="1829527"/>
        <a:ext cx="633544" cy="633544"/>
      </dsp:txXfrm>
    </dsp:sp>
  </dsp:spTree>
</dsp:drawing>
</file>

<file path=ppt/diagrams/layout1.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BE1673-2B5D-41D3-B80B-B20F23E2811F}" type="datetimeFigureOut">
              <a:rPr lang="fr-FR" smtClean="0"/>
              <a:t>05/01/2018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F73364-644A-45D7-9E9C-E0FC70B12CCE}" type="slidenum">
              <a:rPr lang="fr-FR" smtClean="0"/>
              <a:t>‹N°›</a:t>
            </a:fld>
            <a:endParaRPr lang="fr-FR"/>
          </a:p>
        </p:txBody>
      </p:sp>
    </p:spTree>
    <p:extLst>
      <p:ext uri="{BB962C8B-B14F-4D97-AF65-F5344CB8AC3E}">
        <p14:creationId xmlns:p14="http://schemas.microsoft.com/office/powerpoint/2010/main" val="2589046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F73364-644A-45D7-9E9C-E0FC70B12CCE}" type="slidenum">
              <a:rPr lang="fr-FR" smtClean="0"/>
              <a:t>39</a:t>
            </a:fld>
            <a:endParaRPr lang="fr-FR"/>
          </a:p>
        </p:txBody>
      </p:sp>
    </p:spTree>
    <p:extLst>
      <p:ext uri="{BB962C8B-B14F-4D97-AF65-F5344CB8AC3E}">
        <p14:creationId xmlns:p14="http://schemas.microsoft.com/office/powerpoint/2010/main" val="113176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F73364-644A-45D7-9E9C-E0FC70B12CCE}" type="slidenum">
              <a:rPr lang="fr-FR" smtClean="0"/>
              <a:t>40</a:t>
            </a:fld>
            <a:endParaRPr lang="fr-FR"/>
          </a:p>
        </p:txBody>
      </p:sp>
    </p:spTree>
    <p:extLst>
      <p:ext uri="{BB962C8B-B14F-4D97-AF65-F5344CB8AC3E}">
        <p14:creationId xmlns:p14="http://schemas.microsoft.com/office/powerpoint/2010/main" val="1887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fr-FR" altLang="fr-FR" smtClean="0"/>
              <a:t>Théo BADONTE, Rencontre des SG/DN/SEN des Caritas. Dakar Sénégal Avril 2017 </a:t>
            </a:r>
          </a:p>
        </p:txBody>
      </p:sp>
      <p:sp>
        <p:nvSpPr>
          <p:cNvPr id="491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BDDA63-242B-4951-BA78-20A5A68D3CF5}" type="slidenum">
              <a:rPr lang="fr-FR" altLang="fr-FR"/>
              <a:pPr eaLnBrk="1" hangingPunct="1"/>
              <a:t>60</a:t>
            </a:fld>
            <a:endParaRPr lang="fr-FR" altLang="fr-FR"/>
          </a:p>
        </p:txBody>
      </p:sp>
    </p:spTree>
    <p:extLst>
      <p:ext uri="{BB962C8B-B14F-4D97-AF65-F5344CB8AC3E}">
        <p14:creationId xmlns:p14="http://schemas.microsoft.com/office/powerpoint/2010/main" val="131354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fr-FR" altLang="fr-FR" sz="800" smtClean="0"/>
              <a:t>Théo BADONTE, Rencontre des SG/DN/SEN des Caritas. Dakar Sénégal Avril 2017</a:t>
            </a:r>
          </a:p>
        </p:txBody>
      </p:sp>
      <p:sp>
        <p:nvSpPr>
          <p:cNvPr id="501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ADBAC5-896F-4A3A-A002-6A8E65E3BBAC}" type="slidenum">
              <a:rPr lang="fr-FR" altLang="fr-FR"/>
              <a:pPr eaLnBrk="1" hangingPunct="1"/>
              <a:t>62</a:t>
            </a:fld>
            <a:endParaRPr lang="fr-FR" altLang="fr-FR"/>
          </a:p>
        </p:txBody>
      </p:sp>
    </p:spTree>
    <p:extLst>
      <p:ext uri="{BB962C8B-B14F-4D97-AF65-F5344CB8AC3E}">
        <p14:creationId xmlns:p14="http://schemas.microsoft.com/office/powerpoint/2010/main" val="102757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fr-FR" altLang="fr-FR" sz="800" smtClean="0"/>
              <a:t>Théo BADONTE, Rencontre des SG/DN/SEN des Caritas. Dakar Sénégal Avril 2017</a:t>
            </a:r>
          </a:p>
        </p:txBody>
      </p:sp>
      <p:sp>
        <p:nvSpPr>
          <p:cNvPr id="512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023DD0-B3E7-416B-A4CE-F1F1BA36CDE0}" type="slidenum">
              <a:rPr lang="fr-FR" altLang="fr-FR"/>
              <a:pPr eaLnBrk="1" hangingPunct="1"/>
              <a:t>64</a:t>
            </a:fld>
            <a:endParaRPr lang="fr-FR" altLang="fr-FR"/>
          </a:p>
        </p:txBody>
      </p:sp>
    </p:spTree>
    <p:extLst>
      <p:ext uri="{BB962C8B-B14F-4D97-AF65-F5344CB8AC3E}">
        <p14:creationId xmlns:p14="http://schemas.microsoft.com/office/powerpoint/2010/main" val="315394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fr-FR" altLang="fr-FR" smtClean="0"/>
              <a:t>Théo BADONTE, Rencontre des SG/DN/SEN des Caritas. Dakar Sénégal Avril 2017 </a:t>
            </a:r>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BB811B-657C-48F5-9256-E8A445120787}" type="slidenum">
              <a:rPr lang="fr-FR" altLang="fr-FR"/>
              <a:pPr eaLnBrk="1" hangingPunct="1"/>
              <a:t>68</a:t>
            </a:fld>
            <a:endParaRPr lang="fr-FR" altLang="fr-FR"/>
          </a:p>
        </p:txBody>
      </p:sp>
    </p:spTree>
    <p:extLst>
      <p:ext uri="{BB962C8B-B14F-4D97-AF65-F5344CB8AC3E}">
        <p14:creationId xmlns:p14="http://schemas.microsoft.com/office/powerpoint/2010/main" val="198786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DB7FCB64-AB31-4CD4-93B4-59CD6F5F502A}" type="datetimeFigureOut">
              <a:rPr lang="fr-FR" smtClean="0"/>
              <a:t>04/01/2018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22BF4B1-18BD-456C-90D8-C80FAE18FFF5}"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877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B7FCB64-AB31-4CD4-93B4-59CD6F5F502A}" type="datetimeFigureOut">
              <a:rPr lang="fr-FR" smtClean="0"/>
              <a:t>04/01/2018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22BF4B1-18BD-456C-90D8-C80FAE18FFF5}" type="slidenum">
              <a:rPr lang="fr-FR" smtClean="0"/>
              <a:t>‹N°›</a:t>
            </a:fld>
            <a:endParaRPr lang="fr-FR"/>
          </a:p>
        </p:txBody>
      </p:sp>
    </p:spTree>
    <p:extLst>
      <p:ext uri="{BB962C8B-B14F-4D97-AF65-F5344CB8AC3E}">
        <p14:creationId xmlns:p14="http://schemas.microsoft.com/office/powerpoint/2010/main" val="282367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B7FCB64-AB31-4CD4-93B4-59CD6F5F502A}" type="datetimeFigureOut">
              <a:rPr lang="fr-FR" smtClean="0"/>
              <a:t>04/01/2018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22BF4B1-18BD-456C-90D8-C80FAE18FFF5}" type="slidenum">
              <a:rPr lang="fr-FR" smtClean="0"/>
              <a:t>‹N°›</a:t>
            </a:fld>
            <a:endParaRPr lang="fr-FR"/>
          </a:p>
        </p:txBody>
      </p:sp>
    </p:spTree>
    <p:extLst>
      <p:ext uri="{BB962C8B-B14F-4D97-AF65-F5344CB8AC3E}">
        <p14:creationId xmlns:p14="http://schemas.microsoft.com/office/powerpoint/2010/main" val="126898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B7FCB64-AB31-4CD4-93B4-59CD6F5F502A}" type="datetimeFigureOut">
              <a:rPr lang="fr-FR" smtClean="0"/>
              <a:t>04/01/2018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22BF4B1-18BD-456C-90D8-C80FAE18FFF5}" type="slidenum">
              <a:rPr lang="fr-FR" smtClean="0"/>
              <a:t>‹N°›</a:t>
            </a:fld>
            <a:endParaRPr lang="fr-FR"/>
          </a:p>
        </p:txBody>
      </p:sp>
    </p:spTree>
    <p:extLst>
      <p:ext uri="{BB962C8B-B14F-4D97-AF65-F5344CB8AC3E}">
        <p14:creationId xmlns:p14="http://schemas.microsoft.com/office/powerpoint/2010/main" val="384383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B7FCB64-AB31-4CD4-93B4-59CD6F5F502A}" type="datetimeFigureOut">
              <a:rPr lang="fr-FR" smtClean="0"/>
              <a:t>04/01/2018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22BF4B1-18BD-456C-90D8-C80FAE18FFF5}"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577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B7FCB64-AB31-4CD4-93B4-59CD6F5F502A}" type="datetimeFigureOut">
              <a:rPr lang="fr-FR" smtClean="0"/>
              <a:t>04/01/2018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22BF4B1-18BD-456C-90D8-C80FAE18FFF5}" type="slidenum">
              <a:rPr lang="fr-FR" smtClean="0"/>
              <a:t>‹N°›</a:t>
            </a:fld>
            <a:endParaRPr lang="fr-FR"/>
          </a:p>
        </p:txBody>
      </p:sp>
    </p:spTree>
    <p:extLst>
      <p:ext uri="{BB962C8B-B14F-4D97-AF65-F5344CB8AC3E}">
        <p14:creationId xmlns:p14="http://schemas.microsoft.com/office/powerpoint/2010/main" val="239455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B7FCB64-AB31-4CD4-93B4-59CD6F5F502A}" type="datetimeFigureOut">
              <a:rPr lang="fr-FR" smtClean="0"/>
              <a:t>04/01/2018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22BF4B1-18BD-456C-90D8-C80FAE18FFF5}" type="slidenum">
              <a:rPr lang="fr-FR" smtClean="0"/>
              <a:t>‹N°›</a:t>
            </a:fld>
            <a:endParaRPr lang="fr-FR"/>
          </a:p>
        </p:txBody>
      </p:sp>
    </p:spTree>
    <p:extLst>
      <p:ext uri="{BB962C8B-B14F-4D97-AF65-F5344CB8AC3E}">
        <p14:creationId xmlns:p14="http://schemas.microsoft.com/office/powerpoint/2010/main" val="185139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B7FCB64-AB31-4CD4-93B4-59CD6F5F502A}" type="datetimeFigureOut">
              <a:rPr lang="fr-FR" smtClean="0"/>
              <a:t>04/01/2018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22BF4B1-18BD-456C-90D8-C80FAE18FFF5}" type="slidenum">
              <a:rPr lang="fr-FR" smtClean="0"/>
              <a:t>‹N°›</a:t>
            </a:fld>
            <a:endParaRPr lang="fr-FR"/>
          </a:p>
        </p:txBody>
      </p:sp>
    </p:spTree>
    <p:extLst>
      <p:ext uri="{BB962C8B-B14F-4D97-AF65-F5344CB8AC3E}">
        <p14:creationId xmlns:p14="http://schemas.microsoft.com/office/powerpoint/2010/main" val="364284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7FCB64-AB31-4CD4-93B4-59CD6F5F502A}" type="datetimeFigureOut">
              <a:rPr lang="fr-FR" smtClean="0"/>
              <a:t>04/01/2018</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622BF4B1-18BD-456C-90D8-C80FAE18FFF5}" type="slidenum">
              <a:rPr lang="fr-FR" smtClean="0"/>
              <a:t>‹N°›</a:t>
            </a:fld>
            <a:endParaRPr lang="fr-FR"/>
          </a:p>
        </p:txBody>
      </p:sp>
    </p:spTree>
    <p:extLst>
      <p:ext uri="{BB962C8B-B14F-4D97-AF65-F5344CB8AC3E}">
        <p14:creationId xmlns:p14="http://schemas.microsoft.com/office/powerpoint/2010/main" val="57220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B7FCB64-AB31-4CD4-93B4-59CD6F5F502A}" type="datetimeFigureOut">
              <a:rPr lang="fr-FR" smtClean="0"/>
              <a:t>04/01/2018</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2BF4B1-18BD-456C-90D8-C80FAE18FFF5}" type="slidenum">
              <a:rPr lang="fr-FR" smtClean="0"/>
              <a:t>‹N°›</a:t>
            </a:fld>
            <a:endParaRPr lang="fr-FR"/>
          </a:p>
        </p:txBody>
      </p:sp>
    </p:spTree>
    <p:extLst>
      <p:ext uri="{BB962C8B-B14F-4D97-AF65-F5344CB8AC3E}">
        <p14:creationId xmlns:p14="http://schemas.microsoft.com/office/powerpoint/2010/main" val="219769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B7FCB64-AB31-4CD4-93B4-59CD6F5F502A}" type="datetimeFigureOut">
              <a:rPr lang="fr-FR" smtClean="0"/>
              <a:t>04/01/2018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22BF4B1-18BD-456C-90D8-C80FAE18FFF5}" type="slidenum">
              <a:rPr lang="fr-FR" smtClean="0"/>
              <a:t>‹N°›</a:t>
            </a:fld>
            <a:endParaRPr lang="fr-FR"/>
          </a:p>
        </p:txBody>
      </p:sp>
    </p:spTree>
    <p:extLst>
      <p:ext uri="{BB962C8B-B14F-4D97-AF65-F5344CB8AC3E}">
        <p14:creationId xmlns:p14="http://schemas.microsoft.com/office/powerpoint/2010/main" val="78059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B7FCB64-AB31-4CD4-93B4-59CD6F5F502A}" type="datetimeFigureOut">
              <a:rPr lang="fr-FR" smtClean="0"/>
              <a:t>04/01/2018</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22BF4B1-18BD-456C-90D8-C80FAE18FFF5}"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27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endParaRPr lang="fr-FR"/>
          </a:p>
        </p:txBody>
      </p:sp>
    </p:spTree>
    <p:extLst>
      <p:ext uri="{BB962C8B-B14F-4D97-AF65-F5344CB8AC3E}">
        <p14:creationId xmlns:p14="http://schemas.microsoft.com/office/powerpoint/2010/main" val="3393332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40525" y="1828800"/>
            <a:ext cx="10189028" cy="4571999"/>
          </a:xfrm>
        </p:spPr>
        <p:txBody>
          <a:bodyPr>
            <a:normAutofit/>
          </a:bodyPr>
          <a:lstStyle/>
          <a:p>
            <a:pPr>
              <a:spcAft>
                <a:spcPts val="0"/>
              </a:spcAft>
              <a:defRPr/>
            </a:pPr>
            <a:r>
              <a:rPr lang="fr-FR" sz="2400" dirty="0"/>
              <a:t>« </a:t>
            </a:r>
            <a:r>
              <a:rPr lang="fr-FR" sz="2400" b="1" dirty="0" err="1"/>
              <a:t>Co-nnaissance</a:t>
            </a:r>
            <a:r>
              <a:rPr lang="fr-FR" sz="2400" dirty="0"/>
              <a:t> </a:t>
            </a:r>
            <a:r>
              <a:rPr lang="fr-FR" sz="2400" dirty="0" smtClean="0"/>
              <a:t>» : pas </a:t>
            </a:r>
            <a:r>
              <a:rPr lang="fr-FR" sz="2400" dirty="0"/>
              <a:t>inné; s’acquiert et se produit en interaction avec une entité autre que soi </a:t>
            </a:r>
          </a:p>
          <a:p>
            <a:pPr>
              <a:spcAft>
                <a:spcPts val="0"/>
              </a:spcAft>
              <a:buNone/>
              <a:defRPr/>
            </a:pPr>
            <a:endParaRPr lang="fr-FR" sz="1100" dirty="0"/>
          </a:p>
          <a:p>
            <a:pPr>
              <a:spcAft>
                <a:spcPts val="0"/>
              </a:spcAft>
              <a:defRPr/>
            </a:pPr>
            <a:r>
              <a:rPr lang="fr-FR" sz="2400" dirty="0"/>
              <a:t>La connaissance provient de :</a:t>
            </a:r>
          </a:p>
          <a:p>
            <a:pPr lvl="2">
              <a:spcAft>
                <a:spcPts val="0"/>
              </a:spcAft>
              <a:buNone/>
              <a:defRPr/>
            </a:pPr>
            <a:endParaRPr lang="fr-FR" sz="700" dirty="0"/>
          </a:p>
          <a:p>
            <a:pPr lvl="2">
              <a:spcAft>
                <a:spcPts val="0"/>
              </a:spcAft>
              <a:defRPr/>
            </a:pPr>
            <a:r>
              <a:rPr lang="fr-FR" sz="2400" dirty="0"/>
              <a:t>Pratiques: ce que nous faisons; ce que nous avons fait</a:t>
            </a:r>
          </a:p>
          <a:p>
            <a:pPr lvl="2">
              <a:spcAft>
                <a:spcPts val="0"/>
              </a:spcAft>
              <a:defRPr/>
            </a:pPr>
            <a:r>
              <a:rPr lang="fr-FR" sz="2400" dirty="0"/>
              <a:t>Expériences: ce que nous vivons; ce que nous avons vécu</a:t>
            </a:r>
          </a:p>
          <a:p>
            <a:pPr lvl="2">
              <a:spcAft>
                <a:spcPts val="0"/>
              </a:spcAft>
              <a:defRPr/>
            </a:pPr>
            <a:r>
              <a:rPr lang="fr-FR" sz="2400" dirty="0"/>
              <a:t>Compétences: ce que nous savons </a:t>
            </a:r>
            <a:r>
              <a:rPr lang="fr-FR" sz="2400" dirty="0" smtClean="0"/>
              <a:t>faire</a:t>
            </a:r>
            <a:endParaRPr lang="fr-FR" sz="2400" dirty="0"/>
          </a:p>
          <a:p>
            <a:pPr lvl="2">
              <a:spcAft>
                <a:spcPts val="0"/>
              </a:spcAft>
              <a:buNone/>
              <a:defRPr/>
            </a:pPr>
            <a:endParaRPr lang="fr-FR" sz="2400" dirty="0"/>
          </a:p>
          <a:p>
            <a:pPr>
              <a:spcAft>
                <a:spcPts val="0"/>
              </a:spcAft>
              <a:defRPr/>
            </a:pPr>
            <a:r>
              <a:rPr lang="fr-FR" sz="2400" dirty="0"/>
              <a:t>La connaissance peut être individuelle et collective</a:t>
            </a:r>
          </a:p>
          <a:p>
            <a:pPr>
              <a:spcAft>
                <a:spcPts val="0"/>
              </a:spcAft>
              <a:buNone/>
              <a:defRPr/>
            </a:pPr>
            <a:endParaRPr lang="fr-FR" sz="1100" dirty="0"/>
          </a:p>
          <a:p>
            <a:pPr>
              <a:spcAft>
                <a:spcPts val="0"/>
              </a:spcAft>
              <a:defRPr/>
            </a:pPr>
            <a:r>
              <a:rPr lang="fr-FR" sz="2400" dirty="0"/>
              <a:t>La connaissance </a:t>
            </a:r>
            <a:r>
              <a:rPr lang="fr-FR" sz="2400" dirty="0" smtClean="0"/>
              <a:t>: </a:t>
            </a:r>
            <a:r>
              <a:rPr lang="fr-FR" sz="2400" dirty="0"/>
              <a:t>ajoute </a:t>
            </a:r>
            <a:r>
              <a:rPr lang="fr-FR" sz="2400" dirty="0" smtClean="0"/>
              <a:t>toujours </a:t>
            </a:r>
            <a:r>
              <a:rPr lang="fr-FR" sz="2400" b="1" dirty="0" smtClean="0"/>
              <a:t>un </a:t>
            </a:r>
            <a:r>
              <a:rPr lang="fr-FR" sz="2400" b="1" dirty="0"/>
              <a:t>plus</a:t>
            </a:r>
            <a:r>
              <a:rPr lang="fr-FR" sz="2400" dirty="0"/>
              <a:t> à l’entité qui l’acquiert et qui l’utilise</a:t>
            </a:r>
          </a:p>
          <a:p>
            <a:endParaRPr lang="fr-FR" altLang="fr-FR" dirty="0" smtClean="0"/>
          </a:p>
          <a:p>
            <a:endParaRPr lang="fr-FR" dirty="0"/>
          </a:p>
        </p:txBody>
      </p:sp>
      <p:sp>
        <p:nvSpPr>
          <p:cNvPr id="4" name="Titre 1"/>
          <p:cNvSpPr>
            <a:spLocks noGrp="1"/>
          </p:cNvSpPr>
          <p:nvPr>
            <p:ph type="title"/>
          </p:nvPr>
        </p:nvSpPr>
        <p:spPr>
          <a:xfrm>
            <a:off x="3775165" y="248195"/>
            <a:ext cx="8164286" cy="627017"/>
          </a:xfrm>
        </p:spPr>
        <p:txBody>
          <a:bodyPr>
            <a:normAutofit/>
          </a:bodyPr>
          <a:lstStyle/>
          <a:p>
            <a:r>
              <a:rPr lang="fr-FR" sz="4000" b="1" dirty="0" smtClean="0">
                <a:solidFill>
                  <a:srgbClr val="002060"/>
                </a:solidFill>
              </a:rPr>
              <a:t>KM: Principes et valeurs ajoutées 1/14</a:t>
            </a:r>
            <a:endParaRPr lang="fr-FR" sz="4000" b="1" dirty="0">
              <a:solidFill>
                <a:srgbClr val="002060"/>
              </a:solidFill>
            </a:endParaRPr>
          </a:p>
        </p:txBody>
      </p:sp>
      <p:sp>
        <p:nvSpPr>
          <p:cNvPr id="5" name="Espace réservé du contenu 2"/>
          <p:cNvSpPr txBox="1">
            <a:spLocks/>
          </p:cNvSpPr>
          <p:nvPr/>
        </p:nvSpPr>
        <p:spPr>
          <a:xfrm>
            <a:off x="953270" y="1238759"/>
            <a:ext cx="2913336"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Les bases du KM</a:t>
            </a:r>
            <a:r>
              <a:rPr lang="fr-FR" sz="1600" dirty="0" smtClean="0"/>
              <a:t> </a:t>
            </a:r>
            <a:endParaRPr lang="fr-FR" sz="1600" dirty="0"/>
          </a:p>
        </p:txBody>
      </p:sp>
    </p:spTree>
    <p:extLst>
      <p:ext uri="{BB962C8B-B14F-4D97-AF65-F5344CB8AC3E}">
        <p14:creationId xmlns:p14="http://schemas.microsoft.com/office/powerpoint/2010/main" val="114005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75165" y="248195"/>
            <a:ext cx="8164286" cy="627017"/>
          </a:xfrm>
        </p:spPr>
        <p:txBody>
          <a:bodyPr>
            <a:normAutofit/>
          </a:bodyPr>
          <a:lstStyle/>
          <a:p>
            <a:r>
              <a:rPr lang="fr-FR" sz="4000" b="1" dirty="0" smtClean="0">
                <a:solidFill>
                  <a:srgbClr val="002060"/>
                </a:solidFill>
              </a:rPr>
              <a:t>KM: Principes et valeurs ajoutées 2/14</a:t>
            </a:r>
            <a:endParaRPr lang="fr-FR" sz="4000" b="1" dirty="0">
              <a:solidFill>
                <a:srgbClr val="002060"/>
              </a:solidFill>
            </a:endParaRPr>
          </a:p>
        </p:txBody>
      </p:sp>
      <p:sp>
        <p:nvSpPr>
          <p:cNvPr id="3" name="Espace réservé du contenu 2"/>
          <p:cNvSpPr>
            <a:spLocks noGrp="1"/>
          </p:cNvSpPr>
          <p:nvPr>
            <p:ph idx="1"/>
          </p:nvPr>
        </p:nvSpPr>
        <p:spPr>
          <a:xfrm>
            <a:off x="953270" y="2292542"/>
            <a:ext cx="10058400" cy="3688792"/>
          </a:xfrm>
        </p:spPr>
        <p:txBody>
          <a:bodyPr/>
          <a:lstStyle/>
          <a:p>
            <a:pPr>
              <a:buFont typeface="Arial" panose="020B0604020202020204" pitchFamily="34" charset="0"/>
              <a:buChar char="•"/>
            </a:pPr>
            <a:r>
              <a:rPr lang="fr-FR" sz="2400" dirty="0" smtClean="0"/>
              <a:t> Toute </a:t>
            </a:r>
            <a:r>
              <a:rPr lang="fr-FR" sz="2400" b="1" dirty="0"/>
              <a:t>connaissance</a:t>
            </a:r>
            <a:r>
              <a:rPr lang="fr-FR" sz="2400" dirty="0"/>
              <a:t> est dynamique. </a:t>
            </a:r>
            <a:r>
              <a:rPr lang="fr-FR" sz="2400" dirty="0" smtClean="0"/>
              <a:t> </a:t>
            </a:r>
          </a:p>
          <a:p>
            <a:pPr marL="384048" lvl="2" indent="0">
              <a:buNone/>
            </a:pPr>
            <a:endParaRPr lang="fr-FR" sz="600" dirty="0" smtClean="0"/>
          </a:p>
          <a:p>
            <a:pPr lvl="2">
              <a:buFont typeface="Arial" panose="020B0604020202020204" pitchFamily="34" charset="0"/>
              <a:buChar char="•"/>
            </a:pPr>
            <a:r>
              <a:rPr lang="fr-FR" sz="2400" dirty="0" smtClean="0"/>
              <a:t>élément </a:t>
            </a:r>
            <a:r>
              <a:rPr lang="fr-FR" sz="2400" dirty="0"/>
              <a:t>‘‘</a:t>
            </a:r>
            <a:r>
              <a:rPr lang="fr-FR" sz="2400" dirty="0" smtClean="0"/>
              <a:t>vivant’’ ; évolue </a:t>
            </a:r>
            <a:r>
              <a:rPr lang="fr-FR" sz="2400" dirty="0"/>
              <a:t>en </a:t>
            </a:r>
            <a:r>
              <a:rPr lang="fr-FR" sz="2400" dirty="0" smtClean="0"/>
              <a:t>permanence; </a:t>
            </a:r>
          </a:p>
          <a:p>
            <a:pPr lvl="2">
              <a:buFont typeface="Arial" panose="020B0604020202020204" pitchFamily="34" charset="0"/>
              <a:buChar char="•"/>
            </a:pPr>
            <a:r>
              <a:rPr lang="fr-FR" sz="2400" dirty="0" smtClean="0"/>
              <a:t>Plus </a:t>
            </a:r>
            <a:r>
              <a:rPr lang="fr-FR" sz="2400" dirty="0"/>
              <a:t>elle est diffusée et exploitée, plus elle a de chance de s’enrichir, d’évoluer. </a:t>
            </a:r>
            <a:endParaRPr lang="fr-FR" sz="2400" dirty="0" smtClean="0"/>
          </a:p>
          <a:p>
            <a:pPr>
              <a:buFont typeface="Arial" panose="020B0604020202020204" pitchFamily="34" charset="0"/>
              <a:buChar char="•"/>
            </a:pPr>
            <a:r>
              <a:rPr lang="fr-FR" sz="2400" dirty="0" smtClean="0"/>
              <a:t> Connaissance : </a:t>
            </a:r>
          </a:p>
          <a:p>
            <a:pPr marL="201168" lvl="1" indent="0">
              <a:buNone/>
            </a:pPr>
            <a:endParaRPr lang="fr-FR" sz="600" dirty="0" smtClean="0"/>
          </a:p>
          <a:p>
            <a:pPr lvl="1">
              <a:buFont typeface="Arial" panose="020B0604020202020204" pitchFamily="34" charset="0"/>
              <a:buChar char="•"/>
            </a:pPr>
            <a:r>
              <a:rPr lang="fr-FR" sz="2400" dirty="0" smtClean="0"/>
              <a:t>cycle </a:t>
            </a:r>
            <a:r>
              <a:rPr lang="fr-FR" sz="2400" dirty="0"/>
              <a:t>de vie </a:t>
            </a:r>
            <a:endParaRPr lang="fr-FR" sz="2400" dirty="0" smtClean="0"/>
          </a:p>
          <a:p>
            <a:pPr lvl="1">
              <a:buFont typeface="Arial" panose="020B0604020202020204" pitchFamily="34" charset="0"/>
              <a:buChar char="•"/>
            </a:pPr>
            <a:r>
              <a:rPr lang="fr-FR" sz="2400" dirty="0" smtClean="0"/>
              <a:t>durée </a:t>
            </a:r>
            <a:r>
              <a:rPr lang="fr-FR" sz="2400" dirty="0"/>
              <a:t>d’un cycle de vie dépend du sujet et du </a:t>
            </a:r>
            <a:r>
              <a:rPr lang="fr-FR" sz="2400" dirty="0" smtClean="0"/>
              <a:t>contexte</a:t>
            </a:r>
          </a:p>
        </p:txBody>
      </p:sp>
      <p:sp>
        <p:nvSpPr>
          <p:cNvPr id="4" name="Espace réservé du contenu 2"/>
          <p:cNvSpPr txBox="1">
            <a:spLocks/>
          </p:cNvSpPr>
          <p:nvPr/>
        </p:nvSpPr>
        <p:spPr>
          <a:xfrm>
            <a:off x="953270" y="1238759"/>
            <a:ext cx="2913336"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Les bases du KM</a:t>
            </a:r>
            <a:r>
              <a:rPr lang="fr-FR" sz="1600" dirty="0" smtClean="0"/>
              <a:t> </a:t>
            </a:r>
            <a:endParaRPr lang="fr-FR" sz="1600" dirty="0"/>
          </a:p>
        </p:txBody>
      </p:sp>
    </p:spTree>
    <p:extLst>
      <p:ext uri="{BB962C8B-B14F-4D97-AF65-F5344CB8AC3E}">
        <p14:creationId xmlns:p14="http://schemas.microsoft.com/office/powerpoint/2010/main" val="107462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0127" y="1802674"/>
            <a:ext cx="5029200" cy="548640"/>
          </a:xfrm>
        </p:spPr>
        <p:txBody>
          <a:bodyPr>
            <a:normAutofit/>
          </a:bodyPr>
          <a:lstStyle/>
          <a:p>
            <a:r>
              <a:rPr lang="fr-FR" sz="2400" dirty="0" smtClean="0"/>
              <a:t>Les 2 réductions habituelles</a:t>
            </a:r>
            <a:endParaRPr lang="fr-FR" sz="2400" dirty="0"/>
          </a:p>
        </p:txBody>
      </p:sp>
      <p:pic>
        <p:nvPicPr>
          <p:cNvPr id="6" name="Image 5"/>
          <p:cNvPicPr>
            <a:picLocks noChangeAspect="1"/>
          </p:cNvPicPr>
          <p:nvPr/>
        </p:nvPicPr>
        <p:blipFill>
          <a:blip r:embed="rId2"/>
          <a:stretch>
            <a:fillRect/>
          </a:stretch>
        </p:blipFill>
        <p:spPr>
          <a:xfrm>
            <a:off x="7268727" y="3010191"/>
            <a:ext cx="2480995" cy="1740400"/>
          </a:xfrm>
          <a:prstGeom prst="rect">
            <a:avLst/>
          </a:prstGeom>
        </p:spPr>
      </p:pic>
      <p:sp>
        <p:nvSpPr>
          <p:cNvPr id="8" name="ZoneTexte 7"/>
          <p:cNvSpPr txBox="1"/>
          <p:nvPr/>
        </p:nvSpPr>
        <p:spPr>
          <a:xfrm>
            <a:off x="2007795" y="5631536"/>
            <a:ext cx="1946764" cy="472806"/>
          </a:xfrm>
          <a:prstGeom prst="rect">
            <a:avLst/>
          </a:prstGeom>
          <a:noFill/>
        </p:spPr>
        <p:txBody>
          <a:bodyPr wrap="none" lIns="36000" tIns="36000" rIns="36000" bIns="36000" rtlCol="0">
            <a:noAutofit/>
          </a:bodyPr>
          <a:lstStyle/>
          <a:p>
            <a:r>
              <a:rPr lang="fr-FR" sz="1600" b="1" dirty="0">
                <a:solidFill>
                  <a:srgbClr val="C00000"/>
                </a:solidFill>
                <a:sym typeface="Wingdings"/>
              </a:rPr>
              <a:t> </a:t>
            </a:r>
            <a:r>
              <a:rPr lang="fr-FR" sz="1600" b="1" dirty="0">
                <a:solidFill>
                  <a:srgbClr val="C00000"/>
                </a:solidFill>
              </a:rPr>
              <a:t>Capitalisation : savoirs documentés</a:t>
            </a:r>
          </a:p>
        </p:txBody>
      </p:sp>
      <p:pic>
        <p:nvPicPr>
          <p:cNvPr id="10" name="Image 9"/>
          <p:cNvPicPr>
            <a:picLocks noChangeAspect="1"/>
          </p:cNvPicPr>
          <p:nvPr/>
        </p:nvPicPr>
        <p:blipFill>
          <a:blip r:embed="rId3"/>
          <a:stretch>
            <a:fillRect/>
          </a:stretch>
        </p:blipFill>
        <p:spPr>
          <a:xfrm>
            <a:off x="2148549" y="2546891"/>
            <a:ext cx="3048000" cy="2667000"/>
          </a:xfrm>
          <a:prstGeom prst="rect">
            <a:avLst/>
          </a:prstGeom>
        </p:spPr>
      </p:pic>
      <p:sp>
        <p:nvSpPr>
          <p:cNvPr id="11" name="ZoneTexte 10"/>
          <p:cNvSpPr txBox="1"/>
          <p:nvPr/>
        </p:nvSpPr>
        <p:spPr>
          <a:xfrm>
            <a:off x="7268727" y="5631536"/>
            <a:ext cx="1946764" cy="472806"/>
          </a:xfrm>
          <a:prstGeom prst="rect">
            <a:avLst/>
          </a:prstGeom>
          <a:noFill/>
        </p:spPr>
        <p:txBody>
          <a:bodyPr wrap="none" lIns="36000" tIns="36000" rIns="36000" bIns="36000" rtlCol="0">
            <a:noAutofit/>
          </a:bodyPr>
          <a:lstStyle/>
          <a:p>
            <a:r>
              <a:rPr lang="fr-FR" sz="1600" b="1" dirty="0">
                <a:solidFill>
                  <a:srgbClr val="C00000"/>
                </a:solidFill>
                <a:sym typeface="Wingdings"/>
              </a:rPr>
              <a:t> </a:t>
            </a:r>
            <a:r>
              <a:rPr lang="fr-FR" sz="1600" b="1" dirty="0">
                <a:solidFill>
                  <a:srgbClr val="C00000"/>
                </a:solidFill>
              </a:rPr>
              <a:t>Bibliothèque : savoirs rangés</a:t>
            </a:r>
          </a:p>
        </p:txBody>
      </p:sp>
      <p:sp>
        <p:nvSpPr>
          <p:cNvPr id="12" name="Flèche vers la droite 11"/>
          <p:cNvSpPr/>
          <p:nvPr/>
        </p:nvSpPr>
        <p:spPr bwMode="auto">
          <a:xfrm>
            <a:off x="6259327" y="3703773"/>
            <a:ext cx="245472" cy="855940"/>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spAutoFit/>
          </a:bodyPr>
          <a:lstStyle/>
          <a:p>
            <a:pPr algn="ctr" defTabSz="914400" eaLnBrk="0" fontAlgn="base" hangingPunct="0">
              <a:spcBef>
                <a:spcPct val="0"/>
              </a:spcBef>
              <a:spcAft>
                <a:spcPct val="0"/>
              </a:spcAft>
            </a:pPr>
            <a:endParaRPr lang="fr-FR" sz="2200">
              <a:solidFill>
                <a:srgbClr val="003366"/>
              </a:solidFill>
              <a:latin typeface="Arial" charset="0"/>
            </a:endParaRPr>
          </a:p>
        </p:txBody>
      </p:sp>
      <p:sp>
        <p:nvSpPr>
          <p:cNvPr id="9" name="Titre 1"/>
          <p:cNvSpPr txBox="1">
            <a:spLocks/>
          </p:cNvSpPr>
          <p:nvPr/>
        </p:nvSpPr>
        <p:spPr>
          <a:xfrm>
            <a:off x="3775165" y="248195"/>
            <a:ext cx="8164286" cy="62701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KM: Principes et valeurs ajoutées 3/14</a:t>
            </a:r>
            <a:endParaRPr lang="fr-FR" sz="4000" b="1" dirty="0">
              <a:solidFill>
                <a:srgbClr val="002060"/>
              </a:solidFill>
            </a:endParaRPr>
          </a:p>
        </p:txBody>
      </p:sp>
      <p:sp>
        <p:nvSpPr>
          <p:cNvPr id="13" name="Espace réservé du contenu 2"/>
          <p:cNvSpPr txBox="1">
            <a:spLocks/>
          </p:cNvSpPr>
          <p:nvPr/>
        </p:nvSpPr>
        <p:spPr>
          <a:xfrm>
            <a:off x="953270" y="1238759"/>
            <a:ext cx="2913336"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Les bases du KM</a:t>
            </a:r>
            <a:r>
              <a:rPr lang="fr-FR" sz="1600" dirty="0" smtClean="0"/>
              <a:t> </a:t>
            </a:r>
            <a:endParaRPr lang="fr-FR" sz="1600" dirty="0"/>
          </a:p>
        </p:txBody>
      </p:sp>
      <p:sp>
        <p:nvSpPr>
          <p:cNvPr id="15" name="ZoneTexte 14"/>
          <p:cNvSpPr txBox="1"/>
          <p:nvPr/>
        </p:nvSpPr>
        <p:spPr>
          <a:xfrm>
            <a:off x="10427026" y="5855689"/>
            <a:ext cx="1512425" cy="497306"/>
          </a:xfrm>
          <a:prstGeom prst="rect">
            <a:avLst/>
          </a:prstGeom>
          <a:noFill/>
        </p:spPr>
        <p:txBody>
          <a:bodyPr wrap="none" lIns="36000" tIns="36000" rIns="36000" bIns="36000" rtlCol="0">
            <a:noAutofit/>
          </a:bodyPr>
          <a:lstStyle/>
          <a:p>
            <a:r>
              <a:rPr lang="fr-FR" sz="1600" dirty="0" smtClean="0">
                <a:sym typeface="Wingdings"/>
              </a:rPr>
              <a:t>Groupe </a:t>
            </a:r>
            <a:r>
              <a:rPr lang="fr-FR" sz="1600" dirty="0" err="1" smtClean="0">
                <a:sym typeface="Wingdings"/>
              </a:rPr>
              <a:t>Polia</a:t>
            </a:r>
            <a:endParaRPr lang="fr-FR" sz="1600" dirty="0" smtClean="0">
              <a:sym typeface="Wingdings"/>
            </a:endParaRPr>
          </a:p>
          <a:p>
            <a:r>
              <a:rPr lang="fr-FR" sz="1600" dirty="0" smtClean="0">
                <a:sym typeface="Wingdings"/>
              </a:rPr>
              <a:t>Consulting </a:t>
            </a:r>
            <a:endParaRPr lang="fr-FR" sz="1600" dirty="0"/>
          </a:p>
        </p:txBody>
      </p:sp>
    </p:spTree>
    <p:extLst>
      <p:ext uri="{BB962C8B-B14F-4D97-AF65-F5344CB8AC3E}">
        <p14:creationId xmlns:p14="http://schemas.microsoft.com/office/powerpoint/2010/main" val="343537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1384662" y="2654482"/>
            <a:ext cx="5499461" cy="3689977"/>
          </a:xfrm>
          <a:prstGeom prst="rect">
            <a:avLst/>
          </a:prstGeom>
        </p:spPr>
      </p:pic>
      <p:pic>
        <p:nvPicPr>
          <p:cNvPr id="6" name="Image 5"/>
          <p:cNvPicPr>
            <a:picLocks noChangeAspect="1"/>
          </p:cNvPicPr>
          <p:nvPr/>
        </p:nvPicPr>
        <p:blipFill>
          <a:blip r:embed="rId3"/>
          <a:stretch>
            <a:fillRect/>
          </a:stretch>
        </p:blipFill>
        <p:spPr>
          <a:xfrm>
            <a:off x="7537268" y="2965269"/>
            <a:ext cx="3840479" cy="3187336"/>
          </a:xfrm>
          <a:prstGeom prst="rect">
            <a:avLst/>
          </a:prstGeom>
        </p:spPr>
      </p:pic>
      <p:sp>
        <p:nvSpPr>
          <p:cNvPr id="7" name="Rectangle 6"/>
          <p:cNvSpPr/>
          <p:nvPr/>
        </p:nvSpPr>
        <p:spPr>
          <a:xfrm>
            <a:off x="1086392" y="1845286"/>
            <a:ext cx="6096000" cy="646331"/>
          </a:xfrm>
          <a:prstGeom prst="rect">
            <a:avLst/>
          </a:prstGeom>
        </p:spPr>
        <p:txBody>
          <a:bodyPr>
            <a:spAutoFit/>
          </a:bodyPr>
          <a:lstStyle/>
          <a:p>
            <a:r>
              <a:rPr lang="fr-FR" b="1" dirty="0">
                <a:solidFill>
                  <a:srgbClr val="C00000"/>
                </a:solidFill>
              </a:rPr>
              <a:t>Passer d’un savoir documentaire à </a:t>
            </a:r>
          </a:p>
          <a:p>
            <a:r>
              <a:rPr lang="fr-FR" b="1" dirty="0">
                <a:solidFill>
                  <a:srgbClr val="C00000"/>
                </a:solidFill>
              </a:rPr>
              <a:t>des expertises humaines collectives</a:t>
            </a:r>
            <a:endParaRPr lang="fr-FR" b="1" dirty="0">
              <a:solidFill>
                <a:srgbClr val="C00000"/>
              </a:solidFill>
            </a:endParaRPr>
          </a:p>
        </p:txBody>
      </p:sp>
      <p:sp>
        <p:nvSpPr>
          <p:cNvPr id="8" name="Titre 1"/>
          <p:cNvSpPr>
            <a:spLocks noGrp="1"/>
          </p:cNvSpPr>
          <p:nvPr>
            <p:ph type="title"/>
          </p:nvPr>
        </p:nvSpPr>
        <p:spPr>
          <a:xfrm>
            <a:off x="3775165" y="248195"/>
            <a:ext cx="8164286" cy="627017"/>
          </a:xfrm>
        </p:spPr>
        <p:txBody>
          <a:bodyPr>
            <a:normAutofit/>
          </a:bodyPr>
          <a:lstStyle/>
          <a:p>
            <a:r>
              <a:rPr lang="fr-FR" sz="4000" b="1" dirty="0" smtClean="0">
                <a:solidFill>
                  <a:srgbClr val="002060"/>
                </a:solidFill>
              </a:rPr>
              <a:t>KM: Principes et valeurs ajoutées 4/14</a:t>
            </a:r>
            <a:endParaRPr lang="fr-FR" sz="4000" b="1" dirty="0">
              <a:solidFill>
                <a:srgbClr val="002060"/>
              </a:solidFill>
            </a:endParaRPr>
          </a:p>
        </p:txBody>
      </p:sp>
      <p:sp>
        <p:nvSpPr>
          <p:cNvPr id="9" name="Espace réservé du contenu 2"/>
          <p:cNvSpPr txBox="1">
            <a:spLocks/>
          </p:cNvSpPr>
          <p:nvPr/>
        </p:nvSpPr>
        <p:spPr>
          <a:xfrm>
            <a:off x="953270" y="1238759"/>
            <a:ext cx="2913336"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Les bases du KM</a:t>
            </a:r>
            <a:r>
              <a:rPr lang="fr-FR" sz="1600" dirty="0" smtClean="0"/>
              <a:t> </a:t>
            </a:r>
            <a:endParaRPr lang="fr-FR" sz="1600" dirty="0"/>
          </a:p>
        </p:txBody>
      </p:sp>
      <p:sp>
        <p:nvSpPr>
          <p:cNvPr id="10" name="ZoneTexte 9"/>
          <p:cNvSpPr txBox="1"/>
          <p:nvPr/>
        </p:nvSpPr>
        <p:spPr>
          <a:xfrm>
            <a:off x="451987" y="5679799"/>
            <a:ext cx="1512425" cy="472806"/>
          </a:xfrm>
          <a:prstGeom prst="rect">
            <a:avLst/>
          </a:prstGeom>
          <a:noFill/>
        </p:spPr>
        <p:txBody>
          <a:bodyPr wrap="none" lIns="36000" tIns="36000" rIns="36000" bIns="36000" rtlCol="0">
            <a:noAutofit/>
          </a:bodyPr>
          <a:lstStyle/>
          <a:p>
            <a:r>
              <a:rPr lang="fr-FR" sz="1600" dirty="0" smtClean="0">
                <a:sym typeface="Wingdings"/>
              </a:rPr>
              <a:t>Groupe </a:t>
            </a:r>
            <a:r>
              <a:rPr lang="fr-FR" sz="1600" dirty="0" err="1" smtClean="0">
                <a:sym typeface="Wingdings"/>
              </a:rPr>
              <a:t>Polia</a:t>
            </a:r>
            <a:endParaRPr lang="fr-FR" sz="1600" dirty="0" smtClean="0">
              <a:sym typeface="Wingdings"/>
            </a:endParaRPr>
          </a:p>
          <a:p>
            <a:r>
              <a:rPr lang="fr-FR" sz="1600" dirty="0" smtClean="0">
                <a:sym typeface="Wingdings"/>
              </a:rPr>
              <a:t>Consulting </a:t>
            </a:r>
            <a:endParaRPr lang="fr-FR" sz="1600" dirty="0"/>
          </a:p>
        </p:txBody>
      </p:sp>
    </p:spTree>
    <p:extLst>
      <p:ext uri="{BB962C8B-B14F-4D97-AF65-F5344CB8AC3E}">
        <p14:creationId xmlns:p14="http://schemas.microsoft.com/office/powerpoint/2010/main" val="77225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6635931" y="1253838"/>
            <a:ext cx="5003075"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1600" dirty="0" smtClean="0"/>
              <a:t>La Matrice du modèle SECI de </a:t>
            </a:r>
            <a:r>
              <a:rPr lang="fr-FR" sz="1600" dirty="0" err="1" smtClean="0"/>
              <a:t>Nonaka</a:t>
            </a:r>
            <a:r>
              <a:rPr lang="fr-FR" sz="1600" dirty="0" smtClean="0"/>
              <a:t> et </a:t>
            </a:r>
            <a:r>
              <a:rPr lang="fr-FR" sz="1600" dirty="0" err="1" smtClean="0"/>
              <a:t>Takeuchi</a:t>
            </a:r>
            <a:r>
              <a:rPr lang="fr-FR" sz="1600" dirty="0"/>
              <a:t>,</a:t>
            </a:r>
            <a:r>
              <a:rPr lang="fr-FR" sz="1600" dirty="0" smtClean="0"/>
              <a:t> 1995 </a:t>
            </a:r>
            <a:endParaRPr lang="fr-FR" sz="1600" dirty="0"/>
          </a:p>
        </p:txBody>
      </p:sp>
      <p:sp>
        <p:nvSpPr>
          <p:cNvPr id="9" name="Titre 1"/>
          <p:cNvSpPr>
            <a:spLocks noGrp="1"/>
          </p:cNvSpPr>
          <p:nvPr>
            <p:ph type="title"/>
          </p:nvPr>
        </p:nvSpPr>
        <p:spPr>
          <a:xfrm>
            <a:off x="3775165" y="248195"/>
            <a:ext cx="8164286" cy="627017"/>
          </a:xfrm>
        </p:spPr>
        <p:txBody>
          <a:bodyPr>
            <a:normAutofit/>
          </a:bodyPr>
          <a:lstStyle/>
          <a:p>
            <a:r>
              <a:rPr lang="fr-FR" sz="4000" b="1" dirty="0" smtClean="0">
                <a:solidFill>
                  <a:srgbClr val="002060"/>
                </a:solidFill>
              </a:rPr>
              <a:t>KM: Principes et valeurs ajoutées 5/14</a:t>
            </a:r>
            <a:endParaRPr lang="fr-FR" sz="4000" b="1" dirty="0">
              <a:solidFill>
                <a:srgbClr val="002060"/>
              </a:solidFill>
            </a:endParaRP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53" y="1946366"/>
            <a:ext cx="5865223" cy="4125846"/>
          </a:xfrm>
          <a:prstGeom prst="rect">
            <a:avLst/>
          </a:prstGeom>
        </p:spPr>
      </p:pic>
      <p:pic>
        <p:nvPicPr>
          <p:cNvPr id="16" name="Espace réservé du contenu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79176" y="1815737"/>
            <a:ext cx="5159830" cy="4454434"/>
          </a:xfrm>
        </p:spPr>
      </p:pic>
      <p:sp>
        <p:nvSpPr>
          <p:cNvPr id="17" name="Espace réservé du contenu 2"/>
          <p:cNvSpPr txBox="1">
            <a:spLocks/>
          </p:cNvSpPr>
          <p:nvPr/>
        </p:nvSpPr>
        <p:spPr>
          <a:xfrm>
            <a:off x="953270" y="1238759"/>
            <a:ext cx="2913336"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Les bases du KM</a:t>
            </a:r>
            <a:r>
              <a:rPr lang="fr-FR" sz="1600" dirty="0" smtClean="0"/>
              <a:t> </a:t>
            </a:r>
            <a:endParaRPr lang="fr-FR" sz="1600" dirty="0"/>
          </a:p>
        </p:txBody>
      </p:sp>
      <p:sp>
        <p:nvSpPr>
          <p:cNvPr id="18" name="Espace réservé du contenu 2"/>
          <p:cNvSpPr txBox="1">
            <a:spLocks/>
          </p:cNvSpPr>
          <p:nvPr/>
        </p:nvSpPr>
        <p:spPr>
          <a:xfrm>
            <a:off x="6922996" y="5678905"/>
            <a:ext cx="4716010" cy="3772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fr-FR" b="1" dirty="0" smtClean="0">
                <a:solidFill>
                  <a:srgbClr val="D21833"/>
                </a:solidFill>
                <a:sym typeface="Wingdings"/>
              </a:rPr>
              <a:t>  </a:t>
            </a:r>
            <a:r>
              <a:rPr lang="fr-FR" b="1" dirty="0" smtClean="0">
                <a:solidFill>
                  <a:srgbClr val="D21833"/>
                </a:solidFill>
              </a:rPr>
              <a:t>L’outil clé du </a:t>
            </a:r>
            <a:r>
              <a:rPr lang="fr-FR" b="1" dirty="0" err="1" smtClean="0">
                <a:solidFill>
                  <a:srgbClr val="D21833"/>
                </a:solidFill>
              </a:rPr>
              <a:t>knowlegde</a:t>
            </a:r>
            <a:r>
              <a:rPr lang="fr-FR" b="1" dirty="0" smtClean="0">
                <a:solidFill>
                  <a:srgbClr val="D21833"/>
                </a:solidFill>
              </a:rPr>
              <a:t> management</a:t>
            </a:r>
            <a:endParaRPr lang="fr-FR" b="1" dirty="0">
              <a:solidFill>
                <a:srgbClr val="D21833"/>
              </a:solidFill>
            </a:endParaRPr>
          </a:p>
        </p:txBody>
      </p:sp>
    </p:spTree>
    <p:extLst>
      <p:ext uri="{BB962C8B-B14F-4D97-AF65-F5344CB8AC3E}">
        <p14:creationId xmlns:p14="http://schemas.microsoft.com/office/powerpoint/2010/main" val="2365494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2979" y="1833200"/>
            <a:ext cx="7597523" cy="4332469"/>
          </a:xfrm>
        </p:spPr>
      </p:pic>
      <p:sp>
        <p:nvSpPr>
          <p:cNvPr id="8" name="Espace réservé du contenu 2"/>
          <p:cNvSpPr txBox="1">
            <a:spLocks/>
          </p:cNvSpPr>
          <p:nvPr/>
        </p:nvSpPr>
        <p:spPr>
          <a:xfrm>
            <a:off x="613638" y="1833200"/>
            <a:ext cx="2821894" cy="561899"/>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dirty="0" smtClean="0"/>
              <a:t>Spirale des </a:t>
            </a:r>
            <a:r>
              <a:rPr lang="fr-FR" dirty="0" err="1" smtClean="0"/>
              <a:t>conaissances</a:t>
            </a:r>
            <a:r>
              <a:rPr lang="fr-FR" dirty="0" smtClean="0"/>
              <a:t> selon </a:t>
            </a:r>
            <a:r>
              <a:rPr lang="fr-FR" dirty="0" err="1" smtClean="0"/>
              <a:t>Nonaka</a:t>
            </a:r>
            <a:r>
              <a:rPr lang="fr-FR" dirty="0" smtClean="0"/>
              <a:t> et </a:t>
            </a:r>
            <a:r>
              <a:rPr lang="fr-FR" dirty="0" err="1" smtClean="0"/>
              <a:t>Takeuchi</a:t>
            </a:r>
            <a:r>
              <a:rPr lang="fr-FR" dirty="0" smtClean="0"/>
              <a:t> </a:t>
            </a:r>
            <a:endParaRPr lang="fr-FR" dirty="0"/>
          </a:p>
        </p:txBody>
      </p:sp>
      <p:sp>
        <p:nvSpPr>
          <p:cNvPr id="9" name="Titre 1"/>
          <p:cNvSpPr>
            <a:spLocks noGrp="1"/>
          </p:cNvSpPr>
          <p:nvPr>
            <p:ph type="title"/>
          </p:nvPr>
        </p:nvSpPr>
        <p:spPr>
          <a:xfrm>
            <a:off x="3788229" y="248195"/>
            <a:ext cx="8151222" cy="627017"/>
          </a:xfrm>
        </p:spPr>
        <p:txBody>
          <a:bodyPr>
            <a:normAutofit fontScale="90000"/>
          </a:bodyPr>
          <a:lstStyle/>
          <a:p>
            <a:r>
              <a:rPr lang="fr-FR" sz="4000" b="1" dirty="0" smtClean="0">
                <a:solidFill>
                  <a:srgbClr val="002060"/>
                </a:solidFill>
              </a:rPr>
              <a:t>KM: Principes et valeurs ajoutées 5 bis/14</a:t>
            </a:r>
            <a:endParaRPr lang="fr-FR" sz="4000" b="1" dirty="0">
              <a:solidFill>
                <a:srgbClr val="002060"/>
              </a:solidFill>
            </a:endParaRPr>
          </a:p>
        </p:txBody>
      </p:sp>
    </p:spTree>
    <p:extLst>
      <p:ext uri="{BB962C8B-B14F-4D97-AF65-F5344CB8AC3E}">
        <p14:creationId xmlns:p14="http://schemas.microsoft.com/office/powerpoint/2010/main" val="3310815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2491" y="1776549"/>
            <a:ext cx="8647612" cy="4519748"/>
          </a:xfrm>
        </p:spPr>
      </p:pic>
      <p:sp>
        <p:nvSpPr>
          <p:cNvPr id="5" name="Titre 1"/>
          <p:cNvSpPr>
            <a:spLocks noGrp="1"/>
          </p:cNvSpPr>
          <p:nvPr>
            <p:ph type="title"/>
          </p:nvPr>
        </p:nvSpPr>
        <p:spPr>
          <a:xfrm>
            <a:off x="3775165" y="248195"/>
            <a:ext cx="8164286" cy="627017"/>
          </a:xfrm>
        </p:spPr>
        <p:txBody>
          <a:bodyPr>
            <a:normAutofit/>
          </a:bodyPr>
          <a:lstStyle/>
          <a:p>
            <a:r>
              <a:rPr lang="fr-FR" sz="4000" b="1" dirty="0" smtClean="0">
                <a:solidFill>
                  <a:srgbClr val="002060"/>
                </a:solidFill>
              </a:rPr>
              <a:t>KM: Principes et valeurs ajoutées 6/14</a:t>
            </a:r>
            <a:endParaRPr lang="fr-FR" sz="4000" b="1" dirty="0">
              <a:solidFill>
                <a:srgbClr val="002060"/>
              </a:solidFill>
            </a:endParaRPr>
          </a:p>
        </p:txBody>
      </p:sp>
      <p:sp>
        <p:nvSpPr>
          <p:cNvPr id="6" name="Espace réservé du contenu 2"/>
          <p:cNvSpPr txBox="1">
            <a:spLocks/>
          </p:cNvSpPr>
          <p:nvPr/>
        </p:nvSpPr>
        <p:spPr>
          <a:xfrm>
            <a:off x="953270" y="1238759"/>
            <a:ext cx="2913336"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Les bases du KM</a:t>
            </a:r>
            <a:r>
              <a:rPr lang="fr-FR" sz="1600" dirty="0" smtClean="0"/>
              <a:t> </a:t>
            </a:r>
            <a:endParaRPr lang="fr-FR" sz="1600" dirty="0"/>
          </a:p>
        </p:txBody>
      </p:sp>
    </p:spTree>
    <p:extLst>
      <p:ext uri="{BB962C8B-B14F-4D97-AF65-F5344CB8AC3E}">
        <p14:creationId xmlns:p14="http://schemas.microsoft.com/office/powerpoint/2010/main" val="4271155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75658" y="2164205"/>
            <a:ext cx="10058400" cy="4014525"/>
          </a:xfrm>
        </p:spPr>
        <p:txBody>
          <a:bodyPr>
            <a:normAutofit/>
          </a:bodyPr>
          <a:lstStyle/>
          <a:p>
            <a:pPr>
              <a:buFont typeface="Arial" panose="020B0604020202020204" pitchFamily="34" charset="0"/>
              <a:buChar char="•"/>
            </a:pPr>
            <a:r>
              <a:rPr lang="fr-FR" sz="2400" dirty="0" smtClean="0"/>
              <a:t> Connaissance </a:t>
            </a:r>
            <a:r>
              <a:rPr lang="fr-FR" sz="2400" dirty="0"/>
              <a:t>explicite </a:t>
            </a:r>
            <a:r>
              <a:rPr lang="fr-FR" sz="2400" dirty="0" smtClean="0"/>
              <a:t> : peut </a:t>
            </a:r>
            <a:r>
              <a:rPr lang="fr-FR" sz="2400" dirty="0"/>
              <a:t>être clairement formulée en mots et en chiffres. Elle peut être documentée et facilement partagée, mais elle convient seulement pour des éléments de connaissance qui ne sont pas trop complexes et possèdent un faible degré de dynamisme ou de volatilité</a:t>
            </a:r>
            <a:r>
              <a:rPr lang="fr-FR" sz="2400" dirty="0" smtClean="0"/>
              <a:t>.</a:t>
            </a:r>
          </a:p>
          <a:p>
            <a:pPr marL="0" indent="0">
              <a:buNone/>
            </a:pPr>
            <a:endParaRPr lang="fr-FR" sz="2400" dirty="0"/>
          </a:p>
          <a:p>
            <a:pPr>
              <a:buFont typeface="Arial" panose="020B0604020202020204" pitchFamily="34" charset="0"/>
              <a:buChar char="•"/>
            </a:pPr>
            <a:r>
              <a:rPr lang="fr-FR" sz="2400" dirty="0" smtClean="0"/>
              <a:t> Connaissance </a:t>
            </a:r>
            <a:r>
              <a:rPr lang="fr-FR" sz="2400" dirty="0"/>
              <a:t>implicite </a:t>
            </a:r>
            <a:r>
              <a:rPr lang="fr-FR" sz="2400" dirty="0" smtClean="0"/>
              <a:t>: appartient </a:t>
            </a:r>
            <a:r>
              <a:rPr lang="fr-FR" sz="2400" dirty="0"/>
              <a:t>à celui qui la détient. C’est une richesse stockée dans la tête des collègues. Elle est difficile, voire impossible à expliciter dans une forme exploitable pour d’autres personnes. Elle fait toujours appel à l’expérience et au savoir-faire de la personne qui la </a:t>
            </a:r>
            <a:r>
              <a:rPr lang="fr-FR" sz="2400" dirty="0" smtClean="0"/>
              <a:t>possède</a:t>
            </a:r>
            <a:endParaRPr lang="fr-FR" sz="2400" dirty="0"/>
          </a:p>
        </p:txBody>
      </p:sp>
      <p:sp>
        <p:nvSpPr>
          <p:cNvPr id="4" name="Titre 1"/>
          <p:cNvSpPr>
            <a:spLocks noGrp="1"/>
          </p:cNvSpPr>
          <p:nvPr>
            <p:ph type="title"/>
          </p:nvPr>
        </p:nvSpPr>
        <p:spPr>
          <a:xfrm>
            <a:off x="3775165" y="248195"/>
            <a:ext cx="8164286" cy="627017"/>
          </a:xfrm>
        </p:spPr>
        <p:txBody>
          <a:bodyPr>
            <a:normAutofit/>
          </a:bodyPr>
          <a:lstStyle/>
          <a:p>
            <a:r>
              <a:rPr lang="fr-FR" sz="4000" b="1" dirty="0" smtClean="0">
                <a:solidFill>
                  <a:srgbClr val="002060"/>
                </a:solidFill>
              </a:rPr>
              <a:t>KM: Principes et valeurs ajoutées 7/14</a:t>
            </a:r>
            <a:endParaRPr lang="fr-FR" sz="4000" b="1" dirty="0">
              <a:solidFill>
                <a:srgbClr val="002060"/>
              </a:solidFill>
            </a:endParaRPr>
          </a:p>
        </p:txBody>
      </p:sp>
      <p:sp>
        <p:nvSpPr>
          <p:cNvPr id="5" name="Espace réservé du contenu 2"/>
          <p:cNvSpPr txBox="1">
            <a:spLocks/>
          </p:cNvSpPr>
          <p:nvPr/>
        </p:nvSpPr>
        <p:spPr>
          <a:xfrm>
            <a:off x="953269" y="1238759"/>
            <a:ext cx="5826354"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Connaissance tacite / Connaissance explicite</a:t>
            </a:r>
            <a:endParaRPr lang="fr-FR" sz="1600" dirty="0"/>
          </a:p>
        </p:txBody>
      </p:sp>
      <p:sp>
        <p:nvSpPr>
          <p:cNvPr id="7" name="Espace réservé du contenu 2"/>
          <p:cNvSpPr txBox="1">
            <a:spLocks/>
          </p:cNvSpPr>
          <p:nvPr/>
        </p:nvSpPr>
        <p:spPr>
          <a:xfrm>
            <a:off x="8401594" y="5671857"/>
            <a:ext cx="886098" cy="38434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dirty="0" err="1" smtClean="0"/>
              <a:t>LuxDev</a:t>
            </a:r>
            <a:endParaRPr lang="fr-FR" dirty="0"/>
          </a:p>
        </p:txBody>
      </p:sp>
      <p:sp>
        <p:nvSpPr>
          <p:cNvPr id="8" name="Espace réservé du contenu 2"/>
          <p:cNvSpPr txBox="1">
            <a:spLocks/>
          </p:cNvSpPr>
          <p:nvPr/>
        </p:nvSpPr>
        <p:spPr>
          <a:xfrm>
            <a:off x="8401594" y="3533690"/>
            <a:ext cx="886098" cy="38434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dirty="0" err="1" smtClean="0"/>
              <a:t>LuxDev</a:t>
            </a:r>
            <a:endParaRPr lang="fr-FR" dirty="0"/>
          </a:p>
        </p:txBody>
      </p:sp>
    </p:spTree>
    <p:extLst>
      <p:ext uri="{BB962C8B-B14F-4D97-AF65-F5344CB8AC3E}">
        <p14:creationId xmlns:p14="http://schemas.microsoft.com/office/powerpoint/2010/main" val="3425421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81006" y="3256523"/>
            <a:ext cx="6858000" cy="1955557"/>
          </a:xfrm>
        </p:spPr>
        <p:txBody>
          <a:bodyPr/>
          <a:lstStyle/>
          <a:p>
            <a:endParaRPr lang="fr-FR" dirty="0" smtClean="0"/>
          </a:p>
          <a:p>
            <a:r>
              <a:rPr lang="fr-FR" sz="2500" i="1" dirty="0" smtClean="0"/>
              <a:t>Connaissance – information – expérience – savoir-faire – compétence peuvent-ils dire la même chose ?</a:t>
            </a:r>
            <a:endParaRPr lang="fr-FR" sz="2500" i="1" dirty="0"/>
          </a:p>
          <a:p>
            <a:endParaRPr lang="fr-FR" dirty="0"/>
          </a:p>
        </p:txBody>
      </p:sp>
      <p:pic>
        <p:nvPicPr>
          <p:cNvPr id="4" name="Picture 2" descr="C:\Users\Tonouga\AppData\Local\Microsoft\Windows\INetCache\IE\NIK0H4SP\large-comic-eyes-and-feet-asking-question-33.3-1398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753" y="2638698"/>
            <a:ext cx="3095625" cy="257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879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2164205"/>
            <a:ext cx="10058400" cy="3823546"/>
          </a:xfrm>
        </p:spPr>
        <p:txBody>
          <a:bodyPr>
            <a:normAutofit lnSpcReduction="10000"/>
          </a:bodyPr>
          <a:lstStyle/>
          <a:p>
            <a:pPr>
              <a:buFont typeface="Arial" panose="020B0604020202020204" pitchFamily="34" charset="0"/>
              <a:buChar char="•"/>
            </a:pPr>
            <a:r>
              <a:rPr lang="fr-FR" sz="2400" dirty="0"/>
              <a:t> </a:t>
            </a:r>
            <a:r>
              <a:rPr lang="fr-FR" sz="2400" b="1" dirty="0"/>
              <a:t>D</a:t>
            </a:r>
            <a:r>
              <a:rPr lang="fr-FR" sz="2400" b="1" dirty="0" smtClean="0"/>
              <a:t>onnée</a:t>
            </a:r>
            <a:r>
              <a:rPr lang="fr-FR" sz="2400" dirty="0" smtClean="0"/>
              <a:t> : fait discret, brut; quantitative ou qualitative; sans intention donc souvent objective</a:t>
            </a:r>
          </a:p>
          <a:p>
            <a:pPr marL="0" indent="0">
              <a:buNone/>
            </a:pPr>
            <a:endParaRPr lang="fr-FR" sz="2400" dirty="0" smtClean="0"/>
          </a:p>
          <a:p>
            <a:pPr>
              <a:buFont typeface="Arial" panose="020B0604020202020204" pitchFamily="34" charset="0"/>
              <a:buChar char="•"/>
            </a:pPr>
            <a:r>
              <a:rPr lang="fr-FR" sz="2400" dirty="0"/>
              <a:t> </a:t>
            </a:r>
            <a:r>
              <a:rPr lang="fr-FR" sz="2400" b="1" dirty="0" smtClean="0"/>
              <a:t>Information</a:t>
            </a:r>
            <a:r>
              <a:rPr lang="fr-FR" sz="2400" dirty="0" smtClean="0"/>
              <a:t> : données organisées dans le but de délivrer un message; intention dans la manière d’organiser les données</a:t>
            </a:r>
          </a:p>
          <a:p>
            <a:pPr marL="0" indent="0">
              <a:buNone/>
            </a:pPr>
            <a:endParaRPr lang="fr-FR" sz="2400" dirty="0" smtClean="0"/>
          </a:p>
          <a:p>
            <a:pPr>
              <a:buFont typeface="Arial" panose="020B0604020202020204" pitchFamily="34" charset="0"/>
              <a:buChar char="•"/>
            </a:pPr>
            <a:r>
              <a:rPr lang="fr-FR" sz="2400" dirty="0" smtClean="0"/>
              <a:t> </a:t>
            </a:r>
            <a:r>
              <a:rPr lang="fr-FR" sz="2400" b="1" dirty="0" smtClean="0"/>
              <a:t>Connaissance</a:t>
            </a:r>
            <a:r>
              <a:rPr lang="fr-FR" sz="2400" dirty="0" smtClean="0"/>
              <a:t> : informations acquises par un </a:t>
            </a:r>
            <a:r>
              <a:rPr lang="fr-FR" sz="2400" u="sng" dirty="0" smtClean="0"/>
              <a:t>processus intelligent</a:t>
            </a:r>
            <a:r>
              <a:rPr lang="fr-FR" sz="2400" dirty="0" smtClean="0"/>
              <a:t>, « Ce qui est présent à notre esprit consciemment ou inconsciemment lorsque nous sommes en situation de faire, de dire, d’apprendre d’interpréter, de décider. C’est ce que l’on a acquis par l’étude ou la pratique »</a:t>
            </a:r>
          </a:p>
        </p:txBody>
      </p:sp>
      <p:sp>
        <p:nvSpPr>
          <p:cNvPr id="4" name="Titre 1"/>
          <p:cNvSpPr>
            <a:spLocks noGrp="1"/>
          </p:cNvSpPr>
          <p:nvPr>
            <p:ph type="title"/>
          </p:nvPr>
        </p:nvSpPr>
        <p:spPr>
          <a:xfrm>
            <a:off x="3775165" y="248195"/>
            <a:ext cx="8164286" cy="627017"/>
          </a:xfrm>
        </p:spPr>
        <p:txBody>
          <a:bodyPr>
            <a:normAutofit/>
          </a:bodyPr>
          <a:lstStyle/>
          <a:p>
            <a:r>
              <a:rPr lang="fr-FR" sz="4000" b="1" dirty="0" smtClean="0">
                <a:solidFill>
                  <a:srgbClr val="002060"/>
                </a:solidFill>
              </a:rPr>
              <a:t>KM: Principes et valeurs ajoutées 8/14</a:t>
            </a:r>
            <a:endParaRPr lang="fr-FR" sz="4000" b="1" dirty="0">
              <a:solidFill>
                <a:srgbClr val="002060"/>
              </a:solidFill>
            </a:endParaRPr>
          </a:p>
        </p:txBody>
      </p:sp>
      <p:sp>
        <p:nvSpPr>
          <p:cNvPr id="6" name="Espace réservé du contenu 2"/>
          <p:cNvSpPr txBox="1">
            <a:spLocks/>
          </p:cNvSpPr>
          <p:nvPr/>
        </p:nvSpPr>
        <p:spPr>
          <a:xfrm>
            <a:off x="953270" y="1238759"/>
            <a:ext cx="2913336"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Les bases du KM</a:t>
            </a:r>
            <a:r>
              <a:rPr lang="fr-FR" sz="1600" dirty="0" smtClean="0"/>
              <a:t> </a:t>
            </a:r>
            <a:endParaRPr lang="fr-FR" sz="1600" dirty="0"/>
          </a:p>
        </p:txBody>
      </p:sp>
      <p:sp>
        <p:nvSpPr>
          <p:cNvPr id="7" name="Espace réservé du contenu 2"/>
          <p:cNvSpPr txBox="1">
            <a:spLocks/>
          </p:cNvSpPr>
          <p:nvPr/>
        </p:nvSpPr>
        <p:spPr>
          <a:xfrm>
            <a:off x="8098652" y="1356325"/>
            <a:ext cx="3840799"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dirty="0" smtClean="0"/>
              <a:t>Classification des notions </a:t>
            </a:r>
            <a:endParaRPr lang="fr-FR" sz="2400" dirty="0"/>
          </a:p>
        </p:txBody>
      </p:sp>
    </p:spTree>
    <p:extLst>
      <p:ext uri="{BB962C8B-B14F-4D97-AF65-F5344CB8AC3E}">
        <p14:creationId xmlns:p14="http://schemas.microsoft.com/office/powerpoint/2010/main" val="8924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00051" y="1176964"/>
            <a:ext cx="10058400" cy="3566160"/>
          </a:xfrm>
        </p:spPr>
        <p:txBody>
          <a:bodyPr>
            <a:normAutofit/>
          </a:bodyPr>
          <a:lstStyle/>
          <a:p>
            <a:pPr algn="ctr"/>
            <a:r>
              <a:rPr lang="fr-FR" b="1" dirty="0"/>
              <a:t>Formation des Points Focaux KM</a:t>
            </a:r>
            <a:r>
              <a:rPr lang="fr-FR" dirty="0"/>
              <a:t/>
            </a:r>
            <a:br>
              <a:rPr lang="fr-FR" dirty="0"/>
            </a:br>
            <a:endParaRPr lang="fr-FR" dirty="0"/>
          </a:p>
        </p:txBody>
      </p:sp>
      <p:sp>
        <p:nvSpPr>
          <p:cNvPr id="3" name="Sous-titre 2"/>
          <p:cNvSpPr>
            <a:spLocks noGrp="1"/>
          </p:cNvSpPr>
          <p:nvPr>
            <p:ph type="subTitle" idx="1"/>
          </p:nvPr>
        </p:nvSpPr>
        <p:spPr>
          <a:xfrm>
            <a:off x="6960440" y="5071060"/>
            <a:ext cx="4914405" cy="595545"/>
          </a:xfrm>
        </p:spPr>
        <p:txBody>
          <a:bodyPr>
            <a:normAutofit fontScale="85000" lnSpcReduction="10000"/>
          </a:bodyPr>
          <a:lstStyle/>
          <a:p>
            <a:r>
              <a:rPr lang="fr-FR" b="1" dirty="0" smtClean="0">
                <a:solidFill>
                  <a:srgbClr val="002060"/>
                </a:solidFill>
              </a:rPr>
              <a:t>LOME, les 11,12 et 13 janvier </a:t>
            </a:r>
            <a:r>
              <a:rPr lang="fr-FR" b="1" dirty="0">
                <a:solidFill>
                  <a:srgbClr val="002060"/>
                </a:solidFill>
              </a:rPr>
              <a:t>2018</a:t>
            </a:r>
            <a:r>
              <a:rPr lang="fr-FR" dirty="0"/>
              <a:t/>
            </a:r>
            <a:br>
              <a:rPr lang="fr-FR" dirty="0"/>
            </a:br>
            <a:endParaRPr lang="fr-FR" dirty="0"/>
          </a:p>
        </p:txBody>
      </p:sp>
      <p:sp>
        <p:nvSpPr>
          <p:cNvPr id="4" name="Sous-titre 2"/>
          <p:cNvSpPr txBox="1">
            <a:spLocks/>
          </p:cNvSpPr>
          <p:nvPr/>
        </p:nvSpPr>
        <p:spPr>
          <a:xfrm>
            <a:off x="834190" y="5097871"/>
            <a:ext cx="5871410" cy="595545"/>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fr-FR" b="1" dirty="0" smtClean="0">
                <a:solidFill>
                  <a:srgbClr val="C00000"/>
                </a:solidFill>
                <a:latin typeface="+mn-lt"/>
              </a:rPr>
              <a:t>COORDINATION DU PROGRAMME A2P-DIRO</a:t>
            </a:r>
            <a:r>
              <a:rPr lang="fr-FR" dirty="0" smtClean="0"/>
              <a:t/>
            </a:r>
            <a:br>
              <a:rPr lang="fr-FR" dirty="0" smtClean="0"/>
            </a:br>
            <a:endParaRPr lang="fr-FR" dirty="0"/>
          </a:p>
        </p:txBody>
      </p:sp>
    </p:spTree>
    <p:extLst>
      <p:ext uri="{BB962C8B-B14F-4D97-AF65-F5344CB8AC3E}">
        <p14:creationId xmlns:p14="http://schemas.microsoft.com/office/powerpoint/2010/main" val="2160679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23405" y="2164205"/>
            <a:ext cx="10058400" cy="3784357"/>
          </a:xfrm>
        </p:spPr>
        <p:txBody>
          <a:bodyPr>
            <a:normAutofit/>
          </a:bodyPr>
          <a:lstStyle/>
          <a:p>
            <a:pPr>
              <a:buFont typeface="Arial" panose="020B0604020202020204" pitchFamily="34" charset="0"/>
              <a:buChar char="•"/>
            </a:pPr>
            <a:r>
              <a:rPr lang="fr-FR" sz="2400" dirty="0" smtClean="0"/>
              <a:t> </a:t>
            </a:r>
            <a:r>
              <a:rPr lang="fr-FR" sz="2400" b="1" dirty="0" smtClean="0"/>
              <a:t>Savoir</a:t>
            </a:r>
            <a:r>
              <a:rPr lang="fr-FR" sz="2400" dirty="0" smtClean="0"/>
              <a:t> : connaissance acquise de manière certaine, pérenne; est partageable et reproductible à l’échelle collective (concepts, logique)</a:t>
            </a:r>
          </a:p>
          <a:p>
            <a:pPr marL="0" indent="0">
              <a:buNone/>
            </a:pPr>
            <a:endParaRPr lang="fr-FR" sz="2400" dirty="0" smtClean="0"/>
          </a:p>
          <a:p>
            <a:pPr>
              <a:buFont typeface="Arial" panose="020B0604020202020204" pitchFamily="34" charset="0"/>
              <a:buChar char="•"/>
            </a:pPr>
            <a:r>
              <a:rPr lang="fr-FR" sz="2400" dirty="0"/>
              <a:t> </a:t>
            </a:r>
            <a:r>
              <a:rPr lang="fr-FR" sz="2400" b="1" dirty="0"/>
              <a:t>S</a:t>
            </a:r>
            <a:r>
              <a:rPr lang="fr-FR" sz="2400" b="1" dirty="0" smtClean="0"/>
              <a:t>avoir-faire</a:t>
            </a:r>
            <a:r>
              <a:rPr lang="fr-FR" sz="2400" dirty="0" smtClean="0"/>
              <a:t> : « connaissances acquises enrichies des expérimentations successives (succès et échec) rendant apte à réaliser une activité dans un contexte donné</a:t>
            </a:r>
          </a:p>
          <a:p>
            <a:pPr marL="0" indent="0">
              <a:buNone/>
            </a:pPr>
            <a:endParaRPr lang="fr-FR" sz="2400" dirty="0" smtClean="0"/>
          </a:p>
          <a:p>
            <a:pPr>
              <a:buFont typeface="Arial" panose="020B0604020202020204" pitchFamily="34" charset="0"/>
              <a:buChar char="•"/>
            </a:pPr>
            <a:r>
              <a:rPr lang="fr-FR" sz="2400" dirty="0"/>
              <a:t> </a:t>
            </a:r>
            <a:r>
              <a:rPr lang="fr-FR" sz="2400" b="1" dirty="0" smtClean="0"/>
              <a:t>Compétence</a:t>
            </a:r>
            <a:r>
              <a:rPr lang="fr-FR" sz="2400" dirty="0" smtClean="0"/>
              <a:t> : faculté humaine de produire un résultat</a:t>
            </a:r>
          </a:p>
          <a:p>
            <a:endParaRPr lang="fr-FR" dirty="0"/>
          </a:p>
        </p:txBody>
      </p:sp>
      <p:sp>
        <p:nvSpPr>
          <p:cNvPr id="4" name="Titre 1"/>
          <p:cNvSpPr>
            <a:spLocks noGrp="1"/>
          </p:cNvSpPr>
          <p:nvPr>
            <p:ph type="title"/>
          </p:nvPr>
        </p:nvSpPr>
        <p:spPr>
          <a:xfrm>
            <a:off x="3775165" y="248195"/>
            <a:ext cx="8164286" cy="627017"/>
          </a:xfrm>
        </p:spPr>
        <p:txBody>
          <a:bodyPr>
            <a:normAutofit/>
          </a:bodyPr>
          <a:lstStyle/>
          <a:p>
            <a:r>
              <a:rPr lang="fr-FR" sz="4000" b="1" dirty="0" smtClean="0">
                <a:solidFill>
                  <a:srgbClr val="002060"/>
                </a:solidFill>
              </a:rPr>
              <a:t>KM: Principes et valeurs ajoutées 9/14</a:t>
            </a:r>
            <a:endParaRPr lang="fr-FR" sz="4000" b="1" dirty="0">
              <a:solidFill>
                <a:srgbClr val="002060"/>
              </a:solidFill>
            </a:endParaRPr>
          </a:p>
        </p:txBody>
      </p:sp>
      <p:sp>
        <p:nvSpPr>
          <p:cNvPr id="5" name="Espace réservé du contenu 2"/>
          <p:cNvSpPr txBox="1">
            <a:spLocks/>
          </p:cNvSpPr>
          <p:nvPr/>
        </p:nvSpPr>
        <p:spPr>
          <a:xfrm>
            <a:off x="8098652" y="1356325"/>
            <a:ext cx="3840799"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dirty="0" smtClean="0"/>
              <a:t>Classification des notions </a:t>
            </a:r>
            <a:endParaRPr lang="fr-FR" sz="2400" dirty="0"/>
          </a:p>
        </p:txBody>
      </p:sp>
      <p:sp>
        <p:nvSpPr>
          <p:cNvPr id="6" name="Espace réservé du contenu 2"/>
          <p:cNvSpPr txBox="1">
            <a:spLocks/>
          </p:cNvSpPr>
          <p:nvPr/>
        </p:nvSpPr>
        <p:spPr>
          <a:xfrm>
            <a:off x="953270" y="1238759"/>
            <a:ext cx="2913336"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Les bases du KM</a:t>
            </a:r>
            <a:r>
              <a:rPr lang="fr-FR" sz="1600" dirty="0" smtClean="0"/>
              <a:t> </a:t>
            </a:r>
            <a:endParaRPr lang="fr-FR" sz="1600" dirty="0"/>
          </a:p>
        </p:txBody>
      </p:sp>
    </p:spTree>
    <p:extLst>
      <p:ext uri="{BB962C8B-B14F-4D97-AF65-F5344CB8AC3E}">
        <p14:creationId xmlns:p14="http://schemas.microsoft.com/office/powerpoint/2010/main" val="951309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p:cNvPicPr>
            <a:picLocks noGrp="1" noChangeAspect="1"/>
          </p:cNvPicPr>
          <p:nvPr>
            <p:ph idx="1"/>
          </p:nvPr>
        </p:nvPicPr>
        <p:blipFill>
          <a:blip r:embed="rId2"/>
          <a:stretch>
            <a:fillRect/>
          </a:stretch>
        </p:blipFill>
        <p:spPr>
          <a:xfrm>
            <a:off x="2558389" y="1789612"/>
            <a:ext cx="7199565" cy="4415246"/>
          </a:xfrm>
          <a:prstGeom prst="rect">
            <a:avLst/>
          </a:prstGeom>
        </p:spPr>
      </p:pic>
      <p:sp>
        <p:nvSpPr>
          <p:cNvPr id="10" name="Titre 1"/>
          <p:cNvSpPr>
            <a:spLocks noGrp="1"/>
          </p:cNvSpPr>
          <p:nvPr>
            <p:ph type="title"/>
          </p:nvPr>
        </p:nvSpPr>
        <p:spPr>
          <a:xfrm>
            <a:off x="3775165" y="248195"/>
            <a:ext cx="8164286" cy="627017"/>
          </a:xfrm>
        </p:spPr>
        <p:txBody>
          <a:bodyPr>
            <a:normAutofit/>
          </a:bodyPr>
          <a:lstStyle/>
          <a:p>
            <a:r>
              <a:rPr lang="fr-FR" sz="4000" b="1" dirty="0" smtClean="0">
                <a:solidFill>
                  <a:srgbClr val="002060"/>
                </a:solidFill>
              </a:rPr>
              <a:t>KM: Principes et valeurs ajoutées 10/14</a:t>
            </a:r>
            <a:endParaRPr lang="fr-FR" sz="4000" b="1" dirty="0">
              <a:solidFill>
                <a:srgbClr val="002060"/>
              </a:solidFill>
            </a:endParaRPr>
          </a:p>
        </p:txBody>
      </p:sp>
      <p:sp>
        <p:nvSpPr>
          <p:cNvPr id="11" name="ZoneTexte 10"/>
          <p:cNvSpPr txBox="1"/>
          <p:nvPr/>
        </p:nvSpPr>
        <p:spPr>
          <a:xfrm>
            <a:off x="7857308" y="3341803"/>
            <a:ext cx="2769325" cy="655432"/>
          </a:xfrm>
          <a:prstGeom prst="rect">
            <a:avLst/>
          </a:prstGeom>
          <a:noFill/>
        </p:spPr>
        <p:txBody>
          <a:bodyPr wrap="square" lIns="36000" tIns="36000" rIns="36000" bIns="36000" rtlCol="0">
            <a:noAutofit/>
          </a:bodyPr>
          <a:lstStyle/>
          <a:p>
            <a:r>
              <a:rPr lang="fr-FR" sz="2000" b="1" dirty="0" smtClean="0">
                <a:solidFill>
                  <a:srgbClr val="C00000"/>
                </a:solidFill>
                <a:sym typeface="Wingdings"/>
              </a:rPr>
              <a:t> </a:t>
            </a:r>
            <a:r>
              <a:rPr lang="fr-FR" sz="2000" b="1" dirty="0" smtClean="0">
                <a:solidFill>
                  <a:srgbClr val="C00000"/>
                </a:solidFill>
              </a:rPr>
              <a:t>L’intentionnalité de la connaissance</a:t>
            </a:r>
          </a:p>
        </p:txBody>
      </p:sp>
      <p:sp>
        <p:nvSpPr>
          <p:cNvPr id="12" name="Espace réservé du contenu 2"/>
          <p:cNvSpPr txBox="1">
            <a:spLocks/>
          </p:cNvSpPr>
          <p:nvPr/>
        </p:nvSpPr>
        <p:spPr>
          <a:xfrm>
            <a:off x="953270" y="1238759"/>
            <a:ext cx="2913336"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Les bases du KM</a:t>
            </a:r>
            <a:r>
              <a:rPr lang="fr-FR" sz="1600" dirty="0" smtClean="0"/>
              <a:t> </a:t>
            </a:r>
            <a:endParaRPr lang="fr-FR" sz="1600" dirty="0"/>
          </a:p>
        </p:txBody>
      </p:sp>
      <p:sp>
        <p:nvSpPr>
          <p:cNvPr id="13" name="ZoneTexte 12"/>
          <p:cNvSpPr txBox="1"/>
          <p:nvPr/>
        </p:nvSpPr>
        <p:spPr>
          <a:xfrm>
            <a:off x="9757954" y="5575553"/>
            <a:ext cx="1512425" cy="472806"/>
          </a:xfrm>
          <a:prstGeom prst="rect">
            <a:avLst/>
          </a:prstGeom>
          <a:noFill/>
        </p:spPr>
        <p:txBody>
          <a:bodyPr wrap="none" lIns="36000" tIns="36000" rIns="36000" bIns="36000" rtlCol="0">
            <a:noAutofit/>
          </a:bodyPr>
          <a:lstStyle/>
          <a:p>
            <a:r>
              <a:rPr lang="fr-FR" sz="1600" dirty="0" smtClean="0">
                <a:sym typeface="Wingdings"/>
              </a:rPr>
              <a:t>Groupe </a:t>
            </a:r>
            <a:r>
              <a:rPr lang="fr-FR" sz="1600" dirty="0" err="1" smtClean="0">
                <a:sym typeface="Wingdings"/>
              </a:rPr>
              <a:t>Polia</a:t>
            </a:r>
            <a:endParaRPr lang="fr-FR" sz="1600" dirty="0" smtClean="0">
              <a:sym typeface="Wingdings"/>
            </a:endParaRPr>
          </a:p>
          <a:p>
            <a:r>
              <a:rPr lang="fr-FR" sz="1600" dirty="0" smtClean="0">
                <a:sym typeface="Wingdings"/>
              </a:rPr>
              <a:t>Consulting </a:t>
            </a:r>
            <a:endParaRPr lang="fr-FR" sz="1600" dirty="0"/>
          </a:p>
        </p:txBody>
      </p:sp>
    </p:spTree>
    <p:extLst>
      <p:ext uri="{BB962C8B-B14F-4D97-AF65-F5344CB8AC3E}">
        <p14:creationId xmlns:p14="http://schemas.microsoft.com/office/powerpoint/2010/main" val="199695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10698" y="3086705"/>
            <a:ext cx="4049485" cy="1955557"/>
          </a:xfrm>
        </p:spPr>
        <p:txBody>
          <a:bodyPr/>
          <a:lstStyle/>
          <a:p>
            <a:endParaRPr lang="fr-FR" dirty="0" smtClean="0"/>
          </a:p>
          <a:p>
            <a:r>
              <a:rPr lang="fr-FR" sz="2500" i="1" dirty="0" smtClean="0"/>
              <a:t>Quels sont les enjeux KM </a:t>
            </a:r>
          </a:p>
          <a:p>
            <a:r>
              <a:rPr lang="fr-FR" sz="2500" i="1" dirty="0" smtClean="0"/>
              <a:t>de votre organisations ?</a:t>
            </a:r>
            <a:endParaRPr lang="fr-FR" sz="2500" i="1" dirty="0"/>
          </a:p>
          <a:p>
            <a:endParaRPr lang="fr-FR" dirty="0"/>
          </a:p>
        </p:txBody>
      </p:sp>
      <p:pic>
        <p:nvPicPr>
          <p:cNvPr id="4" name="Picture 2" descr="C:\Users\Tonouga\AppData\Local\Microsoft\Windows\INetCache\IE\NIK0H4SP\large-comic-eyes-and-feet-asking-question-33.3-1398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3187" y="2651761"/>
            <a:ext cx="3095625" cy="257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458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31966" y="1800658"/>
            <a:ext cx="10058400" cy="4521765"/>
          </a:xfrm>
        </p:spPr>
        <p:txBody>
          <a:bodyPr>
            <a:normAutofit lnSpcReduction="10000"/>
          </a:bodyPr>
          <a:lstStyle/>
          <a:p>
            <a:pPr lvl="0">
              <a:buFont typeface="Arial" panose="020B0604020202020204" pitchFamily="34" charset="0"/>
              <a:buChar char="•"/>
            </a:pPr>
            <a:r>
              <a:rPr lang="fr-FR" sz="2300" dirty="0" smtClean="0"/>
              <a:t> Profiter </a:t>
            </a:r>
            <a:r>
              <a:rPr lang="fr-FR" sz="2300" dirty="0"/>
              <a:t>des expériences vécues sur les projets et éviter de reproduire les mêmes erreurs,</a:t>
            </a:r>
          </a:p>
          <a:p>
            <a:pPr lvl="0">
              <a:buFont typeface="Arial" panose="020B0604020202020204" pitchFamily="34" charset="0"/>
              <a:buChar char="•"/>
            </a:pPr>
            <a:r>
              <a:rPr lang="fr-FR" sz="2300" dirty="0" smtClean="0"/>
              <a:t> Assurer </a:t>
            </a:r>
            <a:r>
              <a:rPr lang="fr-FR" sz="2300" dirty="0"/>
              <a:t>l’homogénéité des pratiques (optimisation, qualité</a:t>
            </a:r>
            <a:r>
              <a:rPr lang="fr-FR" sz="2300" dirty="0" smtClean="0"/>
              <a:t>…),</a:t>
            </a:r>
            <a:endParaRPr lang="fr-FR" sz="2300" dirty="0"/>
          </a:p>
          <a:p>
            <a:pPr lvl="0">
              <a:buFont typeface="Arial" panose="020B0604020202020204" pitchFamily="34" charset="0"/>
              <a:buChar char="•"/>
            </a:pPr>
            <a:r>
              <a:rPr lang="fr-FR" sz="2300" dirty="0" smtClean="0"/>
              <a:t> Améliorer </a:t>
            </a:r>
            <a:r>
              <a:rPr lang="fr-FR" sz="2300" dirty="0"/>
              <a:t>la performance des réseaux,</a:t>
            </a:r>
          </a:p>
          <a:p>
            <a:pPr lvl="0">
              <a:buFont typeface="Arial" panose="020B0604020202020204" pitchFamily="34" charset="0"/>
              <a:buChar char="•"/>
            </a:pPr>
            <a:r>
              <a:rPr lang="fr-FR" sz="2300" dirty="0" smtClean="0"/>
              <a:t> Faire </a:t>
            </a:r>
            <a:r>
              <a:rPr lang="fr-FR" sz="2300" dirty="0"/>
              <a:t>face au choc démographique en pérennisant les savoirs (retraites, départs des plus qualifiés et arrivés de nouveaux),</a:t>
            </a:r>
          </a:p>
          <a:p>
            <a:pPr lvl="0">
              <a:buFont typeface="Arial" panose="020B0604020202020204" pitchFamily="34" charset="0"/>
              <a:buChar char="•"/>
            </a:pPr>
            <a:r>
              <a:rPr lang="fr-FR" sz="2300" dirty="0" smtClean="0"/>
              <a:t> Minimiser </a:t>
            </a:r>
            <a:r>
              <a:rPr lang="fr-FR" sz="2300" dirty="0"/>
              <a:t>les effets de la mobilité professionnelle (employés d’un même groupe ou réseau),</a:t>
            </a:r>
          </a:p>
          <a:p>
            <a:pPr lvl="0">
              <a:buFont typeface="Arial" panose="020B0604020202020204" pitchFamily="34" charset="0"/>
              <a:buChar char="•"/>
            </a:pPr>
            <a:r>
              <a:rPr lang="fr-FR" sz="2300" dirty="0" smtClean="0"/>
              <a:t> Mieux </a:t>
            </a:r>
            <a:r>
              <a:rPr lang="fr-FR" sz="2300" dirty="0"/>
              <a:t>recruter,</a:t>
            </a:r>
          </a:p>
          <a:p>
            <a:pPr lvl="0">
              <a:buFont typeface="Arial" panose="020B0604020202020204" pitchFamily="34" charset="0"/>
              <a:buChar char="•"/>
            </a:pPr>
            <a:r>
              <a:rPr lang="fr-FR" sz="2300" dirty="0" smtClean="0"/>
              <a:t> Accélérer </a:t>
            </a:r>
            <a:r>
              <a:rPr lang="fr-FR" sz="2300" dirty="0"/>
              <a:t>l’intégration des entrants (nouveaux),</a:t>
            </a:r>
          </a:p>
          <a:p>
            <a:pPr lvl="0">
              <a:buFont typeface="Arial" panose="020B0604020202020204" pitchFamily="34" charset="0"/>
              <a:buChar char="•"/>
            </a:pPr>
            <a:r>
              <a:rPr lang="fr-FR" sz="2300" dirty="0" smtClean="0"/>
              <a:t> Favoriser l’innovation</a:t>
            </a:r>
            <a:endParaRPr lang="fr-FR" sz="2300" dirty="0"/>
          </a:p>
        </p:txBody>
      </p:sp>
      <p:sp>
        <p:nvSpPr>
          <p:cNvPr id="4" name="Titre 1"/>
          <p:cNvSpPr>
            <a:spLocks noGrp="1"/>
          </p:cNvSpPr>
          <p:nvPr>
            <p:ph type="title"/>
          </p:nvPr>
        </p:nvSpPr>
        <p:spPr>
          <a:xfrm>
            <a:off x="3775165" y="248195"/>
            <a:ext cx="8164286" cy="627017"/>
          </a:xfrm>
        </p:spPr>
        <p:txBody>
          <a:bodyPr>
            <a:normAutofit/>
          </a:bodyPr>
          <a:lstStyle/>
          <a:p>
            <a:r>
              <a:rPr lang="fr-FR" sz="4000" b="1" dirty="0" smtClean="0">
                <a:solidFill>
                  <a:srgbClr val="002060"/>
                </a:solidFill>
              </a:rPr>
              <a:t>KM: Principes et valeurs ajoutées 11/14</a:t>
            </a:r>
            <a:endParaRPr lang="fr-FR" sz="4000" b="1" dirty="0">
              <a:solidFill>
                <a:srgbClr val="002060"/>
              </a:solidFill>
            </a:endParaRPr>
          </a:p>
        </p:txBody>
      </p:sp>
      <p:sp>
        <p:nvSpPr>
          <p:cNvPr id="5" name="Espace réservé du contenu 2"/>
          <p:cNvSpPr txBox="1">
            <a:spLocks/>
          </p:cNvSpPr>
          <p:nvPr/>
        </p:nvSpPr>
        <p:spPr>
          <a:xfrm>
            <a:off x="953270" y="1238759"/>
            <a:ext cx="4115119"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a:t>Enjeux de la démarche KM</a:t>
            </a:r>
            <a:endParaRPr lang="fr-FR" sz="1600" b="1" dirty="0"/>
          </a:p>
        </p:txBody>
      </p:sp>
    </p:spTree>
    <p:extLst>
      <p:ext uri="{BB962C8B-B14F-4D97-AF65-F5344CB8AC3E}">
        <p14:creationId xmlns:p14="http://schemas.microsoft.com/office/powerpoint/2010/main" val="1214423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2400" dirty="0" smtClean="0"/>
              <a:t>                         Le </a:t>
            </a:r>
            <a:r>
              <a:rPr lang="fr-FR" sz="2400" dirty="0"/>
              <a:t>KM es créatrice de </a:t>
            </a:r>
            <a:r>
              <a:rPr lang="fr-FR" sz="2400" dirty="0" smtClean="0"/>
              <a:t>valeurs ajoutées </a:t>
            </a:r>
            <a:r>
              <a:rPr lang="fr-FR" sz="2400" dirty="0"/>
              <a:t>pour l’organisation. </a:t>
            </a:r>
            <a:endParaRPr lang="fr-FR" sz="2400" dirty="0" smtClean="0"/>
          </a:p>
          <a:p>
            <a:endParaRPr lang="fr-FR" dirty="0"/>
          </a:p>
          <a:p>
            <a:pPr lvl="0">
              <a:buFont typeface="Wingdings" panose="05000000000000000000" pitchFamily="2" charset="2"/>
              <a:buChar char="ü"/>
            </a:pPr>
            <a:r>
              <a:rPr lang="fr-FR" sz="2400" dirty="0" smtClean="0"/>
              <a:t>  Partager</a:t>
            </a:r>
            <a:r>
              <a:rPr lang="fr-FR" sz="2400" dirty="0"/>
              <a:t>, confronter les </a:t>
            </a:r>
            <a:r>
              <a:rPr lang="fr-FR" sz="2400" dirty="0" smtClean="0"/>
              <a:t>connaissances; </a:t>
            </a:r>
            <a:r>
              <a:rPr lang="fr-FR" sz="2400" dirty="0"/>
              <a:t>permet d’en créer de nouvelles</a:t>
            </a:r>
            <a:r>
              <a:rPr lang="fr-FR" sz="2400" dirty="0" smtClean="0"/>
              <a:t>,</a:t>
            </a:r>
          </a:p>
          <a:p>
            <a:pPr marL="0" lvl="0" indent="0">
              <a:buNone/>
            </a:pPr>
            <a:endParaRPr lang="fr-FR" sz="2400" dirty="0"/>
          </a:p>
          <a:p>
            <a:pPr lvl="0">
              <a:buFont typeface="Wingdings" panose="05000000000000000000" pitchFamily="2" charset="2"/>
              <a:buChar char="ü"/>
            </a:pPr>
            <a:r>
              <a:rPr lang="fr-FR" sz="2400" dirty="0" smtClean="0"/>
              <a:t>  Consacrer du temps à des tâches de valeur grâce aux gains de productivité,</a:t>
            </a:r>
          </a:p>
          <a:p>
            <a:pPr marL="0" lvl="0" indent="0">
              <a:buNone/>
            </a:pPr>
            <a:endParaRPr lang="fr-FR" sz="2400" dirty="0"/>
          </a:p>
          <a:p>
            <a:pPr lvl="0">
              <a:buFont typeface="Wingdings" panose="05000000000000000000" pitchFamily="2" charset="2"/>
              <a:buChar char="ü"/>
            </a:pPr>
            <a:r>
              <a:rPr lang="fr-FR" sz="2400" dirty="0" smtClean="0"/>
              <a:t>  Capitaliser</a:t>
            </a:r>
            <a:r>
              <a:rPr lang="fr-FR" sz="2400" dirty="0"/>
              <a:t>, transmettre et partager pour améliorer la </a:t>
            </a:r>
            <a:r>
              <a:rPr lang="fr-FR" sz="2400" dirty="0" smtClean="0"/>
              <a:t>productivité</a:t>
            </a:r>
            <a:endParaRPr lang="fr-FR" sz="2400" dirty="0"/>
          </a:p>
          <a:p>
            <a:endParaRPr lang="fr-FR" dirty="0"/>
          </a:p>
        </p:txBody>
      </p:sp>
      <p:sp>
        <p:nvSpPr>
          <p:cNvPr id="4" name="Titre 1"/>
          <p:cNvSpPr>
            <a:spLocks noGrp="1"/>
          </p:cNvSpPr>
          <p:nvPr>
            <p:ph type="title"/>
          </p:nvPr>
        </p:nvSpPr>
        <p:spPr>
          <a:xfrm>
            <a:off x="3775165" y="248195"/>
            <a:ext cx="8164286" cy="627017"/>
          </a:xfrm>
        </p:spPr>
        <p:txBody>
          <a:bodyPr>
            <a:normAutofit/>
          </a:bodyPr>
          <a:lstStyle/>
          <a:p>
            <a:r>
              <a:rPr lang="fr-FR" sz="4000" b="1" dirty="0" smtClean="0">
                <a:solidFill>
                  <a:srgbClr val="002060"/>
                </a:solidFill>
              </a:rPr>
              <a:t>KM: Principes et valeurs ajoutées 12/14</a:t>
            </a:r>
            <a:endParaRPr lang="fr-FR" sz="4000" b="1" dirty="0">
              <a:solidFill>
                <a:srgbClr val="002060"/>
              </a:solidFill>
            </a:endParaRPr>
          </a:p>
        </p:txBody>
      </p:sp>
      <p:sp>
        <p:nvSpPr>
          <p:cNvPr id="5" name="Espace réservé du contenu 2"/>
          <p:cNvSpPr txBox="1">
            <a:spLocks/>
          </p:cNvSpPr>
          <p:nvPr/>
        </p:nvSpPr>
        <p:spPr>
          <a:xfrm>
            <a:off x="953270" y="1238759"/>
            <a:ext cx="3879987"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Valeurs ajoutées du KM</a:t>
            </a:r>
            <a:r>
              <a:rPr lang="fr-FR" sz="1600" dirty="0" smtClean="0"/>
              <a:t> </a:t>
            </a:r>
            <a:endParaRPr lang="fr-FR" sz="1600" dirty="0"/>
          </a:p>
        </p:txBody>
      </p:sp>
    </p:spTree>
    <p:extLst>
      <p:ext uri="{BB962C8B-B14F-4D97-AF65-F5344CB8AC3E}">
        <p14:creationId xmlns:p14="http://schemas.microsoft.com/office/powerpoint/2010/main" val="764331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82834" y="1833200"/>
            <a:ext cx="7916092" cy="4306343"/>
          </a:xfrm>
        </p:spPr>
      </p:pic>
      <p:sp>
        <p:nvSpPr>
          <p:cNvPr id="4" name="Titre 1"/>
          <p:cNvSpPr>
            <a:spLocks noGrp="1"/>
          </p:cNvSpPr>
          <p:nvPr>
            <p:ph type="title"/>
          </p:nvPr>
        </p:nvSpPr>
        <p:spPr>
          <a:xfrm>
            <a:off x="3775165" y="248195"/>
            <a:ext cx="8164286" cy="627017"/>
          </a:xfrm>
        </p:spPr>
        <p:txBody>
          <a:bodyPr>
            <a:normAutofit/>
          </a:bodyPr>
          <a:lstStyle/>
          <a:p>
            <a:r>
              <a:rPr lang="fr-FR" sz="4000" b="1" dirty="0" smtClean="0">
                <a:solidFill>
                  <a:srgbClr val="002060"/>
                </a:solidFill>
              </a:rPr>
              <a:t>KM: Principes et valeurs ajoutées 13/14</a:t>
            </a:r>
            <a:endParaRPr lang="fr-FR" sz="4000" b="1" dirty="0">
              <a:solidFill>
                <a:srgbClr val="002060"/>
              </a:solidFill>
            </a:endParaRPr>
          </a:p>
        </p:txBody>
      </p:sp>
      <p:sp>
        <p:nvSpPr>
          <p:cNvPr id="6" name="Espace réservé du contenu 2"/>
          <p:cNvSpPr txBox="1">
            <a:spLocks/>
          </p:cNvSpPr>
          <p:nvPr/>
        </p:nvSpPr>
        <p:spPr>
          <a:xfrm>
            <a:off x="1906861" y="5686743"/>
            <a:ext cx="2821894" cy="56189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dirty="0" smtClean="0"/>
              <a:t>La boucle vertueuse du KM</a:t>
            </a:r>
            <a:endParaRPr lang="fr-FR" dirty="0"/>
          </a:p>
        </p:txBody>
      </p:sp>
      <p:sp>
        <p:nvSpPr>
          <p:cNvPr id="7" name="Espace réservé du contenu 2"/>
          <p:cNvSpPr txBox="1">
            <a:spLocks/>
          </p:cNvSpPr>
          <p:nvPr/>
        </p:nvSpPr>
        <p:spPr>
          <a:xfrm>
            <a:off x="953270" y="1238759"/>
            <a:ext cx="3879987"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Valeurs ajoutées du KM</a:t>
            </a:r>
            <a:r>
              <a:rPr lang="fr-FR" sz="1600" dirty="0" smtClean="0"/>
              <a:t> </a:t>
            </a:r>
            <a:endParaRPr lang="fr-FR" sz="1600" dirty="0"/>
          </a:p>
        </p:txBody>
      </p:sp>
      <p:sp>
        <p:nvSpPr>
          <p:cNvPr id="8" name="Espace réservé du contenu 2"/>
          <p:cNvSpPr txBox="1">
            <a:spLocks/>
          </p:cNvSpPr>
          <p:nvPr/>
        </p:nvSpPr>
        <p:spPr>
          <a:xfrm>
            <a:off x="10201625" y="5686743"/>
            <a:ext cx="1594601" cy="38434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dirty="0" smtClean="0"/>
              <a:t>CEGOS</a:t>
            </a:r>
            <a:endParaRPr lang="fr-FR" dirty="0"/>
          </a:p>
        </p:txBody>
      </p:sp>
    </p:spTree>
    <p:extLst>
      <p:ext uri="{BB962C8B-B14F-4D97-AF65-F5344CB8AC3E}">
        <p14:creationId xmlns:p14="http://schemas.microsoft.com/office/powerpoint/2010/main" val="4156565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79" y="1907178"/>
            <a:ext cx="10243929" cy="4376056"/>
          </a:xfrm>
        </p:spPr>
        <p:txBody>
          <a:bodyPr>
            <a:normAutofit fontScale="92500" lnSpcReduction="10000"/>
          </a:bodyPr>
          <a:lstStyle/>
          <a:p>
            <a:pPr algn="ctr"/>
            <a:r>
              <a:rPr lang="fr-FR" sz="2700" b="1" dirty="0" smtClean="0">
                <a:solidFill>
                  <a:schemeClr val="accent1">
                    <a:lumMod val="75000"/>
                  </a:schemeClr>
                </a:solidFill>
              </a:rPr>
              <a:t>« la création de richesse repose sur un facteur spécifiquement humain : la connaissance. Lorsque nous appliquons la connaissance à des tâches que nous savons déjà faire, nous appelons cela productivité. Lorsque nous appliquons la connaissance à des tâches nouvelles ou différentes, nous appelons cela innovation » </a:t>
            </a:r>
          </a:p>
          <a:p>
            <a:r>
              <a:rPr lang="fr-FR" dirty="0"/>
              <a:t> </a:t>
            </a:r>
            <a:r>
              <a:rPr lang="fr-FR" dirty="0" smtClean="0"/>
              <a:t>                                   Peter Drucker, </a:t>
            </a:r>
            <a:r>
              <a:rPr lang="fr-FR" dirty="0" err="1" smtClean="0"/>
              <a:t>Managing</a:t>
            </a:r>
            <a:r>
              <a:rPr lang="fr-FR" dirty="0" smtClean="0"/>
              <a:t> for the future; the 1990s and </a:t>
            </a:r>
            <a:r>
              <a:rPr lang="fr-FR" dirty="0" err="1" smtClean="0"/>
              <a:t>beyond</a:t>
            </a:r>
            <a:r>
              <a:rPr lang="fr-FR" dirty="0" smtClean="0"/>
              <a:t>, 1992</a:t>
            </a:r>
          </a:p>
          <a:p>
            <a:endParaRPr lang="fr-FR" dirty="0"/>
          </a:p>
          <a:p>
            <a:pPr lvl="8">
              <a:buFont typeface="Wingdings" panose="05000000000000000000" pitchFamily="2" charset="2"/>
              <a:buChar char="Ø"/>
            </a:pPr>
            <a:r>
              <a:rPr lang="fr-FR" sz="2400" b="1" i="1" dirty="0" smtClean="0"/>
              <a:t> Concept de différenciation par le « capital connaissances », et </a:t>
            </a:r>
          </a:p>
          <a:p>
            <a:pPr marL="1471400" lvl="8" indent="0">
              <a:buNone/>
            </a:pPr>
            <a:r>
              <a:rPr lang="fr-FR" sz="2400" b="1" i="1" dirty="0" smtClean="0"/>
              <a:t> </a:t>
            </a:r>
          </a:p>
          <a:p>
            <a:pPr lvl="8">
              <a:buFont typeface="Wingdings" panose="05000000000000000000" pitchFamily="2" charset="2"/>
              <a:buChar char="Ø"/>
            </a:pPr>
            <a:r>
              <a:rPr lang="fr-FR" sz="2400" b="1" i="1" dirty="0" smtClean="0"/>
              <a:t> Gestion de ce capital</a:t>
            </a:r>
          </a:p>
          <a:p>
            <a:pPr marL="1471400" lvl="8" indent="0">
              <a:buNone/>
            </a:pPr>
            <a:endParaRPr lang="fr-FR" sz="2400" b="1" i="1" dirty="0" smtClean="0"/>
          </a:p>
          <a:p>
            <a:pPr lvl="8">
              <a:buFont typeface="Wingdings" panose="05000000000000000000" pitchFamily="2" charset="2"/>
              <a:buChar char="Ø"/>
            </a:pPr>
            <a:r>
              <a:rPr lang="fr-FR" sz="2400" b="1" i="1" dirty="0"/>
              <a:t> C</a:t>
            </a:r>
            <a:r>
              <a:rPr lang="fr-FR" sz="2400" b="1" i="1" dirty="0" smtClean="0"/>
              <a:t>oncept d’organisation apprenante</a:t>
            </a:r>
          </a:p>
        </p:txBody>
      </p:sp>
      <p:sp>
        <p:nvSpPr>
          <p:cNvPr id="4" name="Titre 1"/>
          <p:cNvSpPr>
            <a:spLocks noGrp="1"/>
          </p:cNvSpPr>
          <p:nvPr>
            <p:ph type="title"/>
          </p:nvPr>
        </p:nvSpPr>
        <p:spPr>
          <a:xfrm>
            <a:off x="3775165" y="248195"/>
            <a:ext cx="8164286" cy="627017"/>
          </a:xfrm>
        </p:spPr>
        <p:txBody>
          <a:bodyPr>
            <a:normAutofit/>
          </a:bodyPr>
          <a:lstStyle/>
          <a:p>
            <a:r>
              <a:rPr lang="fr-FR" sz="4000" b="1" dirty="0" smtClean="0">
                <a:solidFill>
                  <a:srgbClr val="002060"/>
                </a:solidFill>
              </a:rPr>
              <a:t>KM: Principes et valeurs ajoutées 14/14</a:t>
            </a:r>
            <a:endParaRPr lang="fr-FR" sz="4000" b="1" dirty="0">
              <a:solidFill>
                <a:srgbClr val="002060"/>
              </a:solidFill>
            </a:endParaRPr>
          </a:p>
        </p:txBody>
      </p:sp>
      <p:sp>
        <p:nvSpPr>
          <p:cNvPr id="5" name="Espace réservé du contenu 2"/>
          <p:cNvSpPr txBox="1">
            <a:spLocks/>
          </p:cNvSpPr>
          <p:nvPr/>
        </p:nvSpPr>
        <p:spPr>
          <a:xfrm>
            <a:off x="953270" y="1238759"/>
            <a:ext cx="3879987"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Valeurs ajoutées du KM</a:t>
            </a:r>
            <a:r>
              <a:rPr lang="fr-FR" sz="1600" dirty="0" smtClean="0"/>
              <a:t> </a:t>
            </a:r>
            <a:endParaRPr lang="fr-FR" sz="1600" dirty="0"/>
          </a:p>
        </p:txBody>
      </p:sp>
    </p:spTree>
    <p:extLst>
      <p:ext uri="{BB962C8B-B14F-4D97-AF65-F5344CB8AC3E}">
        <p14:creationId xmlns:p14="http://schemas.microsoft.com/office/powerpoint/2010/main" val="2906682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9298" y="3196057"/>
            <a:ext cx="3754582" cy="1450757"/>
          </a:xfrm>
        </p:spPr>
        <p:txBody>
          <a:bodyPr/>
          <a:lstStyle/>
          <a:p>
            <a:pPr algn="ctr"/>
            <a:r>
              <a:rPr lang="fr-FR" dirty="0" smtClean="0"/>
              <a:t>Définition du KM </a:t>
            </a:r>
            <a:endParaRPr lang="fr-FR" dirty="0"/>
          </a:p>
        </p:txBody>
      </p:sp>
      <p:sp>
        <p:nvSpPr>
          <p:cNvPr id="3" name="Espace réservé du contenu 2"/>
          <p:cNvSpPr>
            <a:spLocks noGrp="1"/>
          </p:cNvSpPr>
          <p:nvPr>
            <p:ph idx="1"/>
          </p:nvPr>
        </p:nvSpPr>
        <p:spPr>
          <a:xfrm>
            <a:off x="1429789" y="5832763"/>
            <a:ext cx="10058400" cy="83128"/>
          </a:xfrm>
        </p:spPr>
        <p:txBody>
          <a:bodyPr>
            <a:normAutofit fontScale="25000" lnSpcReduction="20000"/>
          </a:bodyPr>
          <a:lstStyle/>
          <a:p>
            <a:endParaRPr lang="fr-FR" dirty="0"/>
          </a:p>
        </p:txBody>
      </p:sp>
      <p:sp>
        <p:nvSpPr>
          <p:cNvPr id="4" name="Titre 1"/>
          <p:cNvSpPr txBox="1">
            <a:spLocks/>
          </p:cNvSpPr>
          <p:nvPr/>
        </p:nvSpPr>
        <p:spPr>
          <a:xfrm>
            <a:off x="7625271" y="376531"/>
            <a:ext cx="3732540" cy="62701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KM: Définition   </a:t>
            </a:r>
            <a:endParaRPr lang="fr-FR" sz="4000" b="1" dirty="0">
              <a:solidFill>
                <a:srgbClr val="002060"/>
              </a:solidFill>
            </a:endParaRPr>
          </a:p>
        </p:txBody>
      </p:sp>
    </p:spTree>
    <p:extLst>
      <p:ext uri="{BB962C8B-B14F-4D97-AF65-F5344CB8AC3E}">
        <p14:creationId xmlns:p14="http://schemas.microsoft.com/office/powerpoint/2010/main" val="1715809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1845732"/>
            <a:ext cx="10058400" cy="4528941"/>
          </a:xfrm>
        </p:spPr>
        <p:txBody>
          <a:bodyPr>
            <a:normAutofit fontScale="77500" lnSpcReduction="20000"/>
          </a:bodyPr>
          <a:lstStyle/>
          <a:p>
            <a:pPr>
              <a:buFont typeface="Wingdings" panose="05000000000000000000" pitchFamily="2" charset="2"/>
              <a:buChar char="v"/>
            </a:pPr>
            <a:r>
              <a:rPr lang="fr-FR" altLang="fr-FR" sz="3000" dirty="0"/>
              <a:t> </a:t>
            </a:r>
            <a:r>
              <a:rPr lang="fr-FR" altLang="fr-FR" sz="3000" dirty="0" smtClean="0"/>
              <a:t> «</a:t>
            </a:r>
            <a:r>
              <a:rPr lang="fr-FR" altLang="fr-FR" sz="3000" dirty="0"/>
              <a:t> Le management des connaissances consiste à </a:t>
            </a:r>
            <a:r>
              <a:rPr lang="fr-FR" altLang="fr-FR" sz="3000" b="1" i="1" dirty="0"/>
              <a:t>analyser les connaissances comme une nouvelle ressource de l’organisation (entreprise) et à fixer les grands objectifs que doit réaliser un projet global de gestion de cette ressource</a:t>
            </a:r>
            <a:r>
              <a:rPr lang="fr-FR" altLang="fr-FR" sz="3000" dirty="0"/>
              <a:t> </a:t>
            </a:r>
            <a:r>
              <a:rPr lang="fr-FR" altLang="fr-FR" sz="3000" dirty="0" smtClean="0"/>
              <a:t>»</a:t>
            </a:r>
          </a:p>
          <a:p>
            <a:pPr marL="0" indent="0">
              <a:buNone/>
            </a:pPr>
            <a:endParaRPr lang="fr-FR" sz="1600" dirty="0"/>
          </a:p>
          <a:p>
            <a:pPr>
              <a:buFont typeface="Wingdings" panose="05000000000000000000" pitchFamily="2" charset="2"/>
              <a:buChar char="v"/>
            </a:pPr>
            <a:r>
              <a:rPr lang="fr-FR" sz="3000" dirty="0" smtClean="0"/>
              <a:t> « le </a:t>
            </a:r>
            <a:r>
              <a:rPr lang="fr-FR" sz="3000" dirty="0" err="1" smtClean="0"/>
              <a:t>knowledge</a:t>
            </a:r>
            <a:r>
              <a:rPr lang="fr-FR" sz="3000" dirty="0" smtClean="0"/>
              <a:t> management constitue … la batterie de techniques organisationnelles et d’outils permettant de mettre en pratique les recommandations faites par les théoriciens de l’organisation apprenante et de la systémique »</a:t>
            </a:r>
          </a:p>
          <a:p>
            <a:pPr marL="0" indent="0">
              <a:buNone/>
            </a:pPr>
            <a:endParaRPr lang="fr-FR" sz="1900" dirty="0"/>
          </a:p>
          <a:p>
            <a:pPr>
              <a:buFont typeface="Wingdings" panose="05000000000000000000" pitchFamily="2" charset="2"/>
              <a:buChar char="v"/>
            </a:pPr>
            <a:r>
              <a:rPr lang="fr-FR" sz="3000" dirty="0" smtClean="0"/>
              <a:t> </a:t>
            </a:r>
            <a:r>
              <a:rPr lang="fr-FR" altLang="fr-FR" sz="3000" dirty="0"/>
              <a:t>« Le management des </a:t>
            </a:r>
            <a:r>
              <a:rPr lang="fr-FR" altLang="fr-FR" sz="3000" dirty="0" smtClean="0"/>
              <a:t>connaissances est l’ensemble des actions consistant à organiser la capitalisation et la </a:t>
            </a:r>
            <a:r>
              <a:rPr lang="fr-FR" altLang="fr-FR" sz="3000" dirty="0" err="1" smtClean="0"/>
              <a:t>transmision</a:t>
            </a:r>
            <a:r>
              <a:rPr lang="fr-FR" altLang="fr-FR" sz="3000" dirty="0" smtClean="0"/>
              <a:t> des connaissances au niveau d’une organisation »</a:t>
            </a:r>
          </a:p>
          <a:p>
            <a:pPr marL="0" indent="0">
              <a:buNone/>
            </a:pPr>
            <a:endParaRPr lang="fr-FR" sz="2100" dirty="0" smtClean="0"/>
          </a:p>
          <a:p>
            <a:pPr lvl="6">
              <a:buFont typeface="Wingdings" panose="05000000000000000000" pitchFamily="2" charset="2"/>
              <a:buChar char="v"/>
            </a:pPr>
            <a:r>
              <a:rPr lang="fr-FR" sz="3000" dirty="0">
                <a:solidFill>
                  <a:schemeClr val="accent1">
                    <a:lumMod val="75000"/>
                  </a:schemeClr>
                </a:solidFill>
              </a:rPr>
              <a:t>‘’L’entreprise créatrice de savoir ’’</a:t>
            </a:r>
            <a:r>
              <a:rPr lang="fr-FR" sz="3000" dirty="0"/>
              <a:t>, </a:t>
            </a:r>
            <a:r>
              <a:rPr lang="fr-FR" sz="1700" b="1" dirty="0" err="1"/>
              <a:t>Nonaka</a:t>
            </a:r>
            <a:r>
              <a:rPr lang="fr-FR" sz="1700" dirty="0"/>
              <a:t>, </a:t>
            </a:r>
            <a:r>
              <a:rPr lang="fr-FR" sz="1700" dirty="0" err="1"/>
              <a:t>Havard</a:t>
            </a:r>
            <a:r>
              <a:rPr lang="fr-FR" sz="1700" dirty="0"/>
              <a:t> Business </a:t>
            </a:r>
            <a:r>
              <a:rPr lang="fr-FR" sz="1700" dirty="0" err="1"/>
              <a:t>Review</a:t>
            </a:r>
            <a:r>
              <a:rPr lang="fr-FR" sz="1700" dirty="0"/>
              <a:t> on </a:t>
            </a:r>
            <a:r>
              <a:rPr lang="fr-FR" sz="1700" dirty="0" err="1"/>
              <a:t>Knowlegde</a:t>
            </a:r>
            <a:r>
              <a:rPr lang="fr-FR" sz="1700" dirty="0"/>
              <a:t> Management, </a:t>
            </a:r>
            <a:r>
              <a:rPr lang="fr-FR" sz="1700" dirty="0" smtClean="0"/>
              <a:t>1991</a:t>
            </a:r>
            <a:endParaRPr lang="fr-FR" sz="1800" dirty="0" smtClean="0"/>
          </a:p>
          <a:p>
            <a:pPr marL="0" indent="0">
              <a:buNone/>
            </a:pPr>
            <a:endParaRPr lang="fr-FR" dirty="0"/>
          </a:p>
        </p:txBody>
      </p:sp>
      <p:sp>
        <p:nvSpPr>
          <p:cNvPr id="4" name="Titre 1"/>
          <p:cNvSpPr>
            <a:spLocks noGrp="1"/>
          </p:cNvSpPr>
          <p:nvPr>
            <p:ph type="title"/>
          </p:nvPr>
        </p:nvSpPr>
        <p:spPr>
          <a:xfrm>
            <a:off x="7524978" y="451133"/>
            <a:ext cx="4135655" cy="627017"/>
          </a:xfrm>
        </p:spPr>
        <p:txBody>
          <a:bodyPr>
            <a:normAutofit/>
          </a:bodyPr>
          <a:lstStyle/>
          <a:p>
            <a:r>
              <a:rPr lang="fr-FR" sz="4000" b="1" dirty="0" smtClean="0">
                <a:solidFill>
                  <a:srgbClr val="002060"/>
                </a:solidFill>
              </a:rPr>
              <a:t>KM: Définition 1/1</a:t>
            </a:r>
            <a:endParaRPr lang="fr-FR" sz="4000" b="1" dirty="0">
              <a:solidFill>
                <a:srgbClr val="002060"/>
              </a:solidFill>
            </a:endParaRPr>
          </a:p>
        </p:txBody>
      </p:sp>
      <p:sp>
        <p:nvSpPr>
          <p:cNvPr id="5" name="Espace réservé du contenu 2"/>
          <p:cNvSpPr txBox="1">
            <a:spLocks/>
          </p:cNvSpPr>
          <p:nvPr/>
        </p:nvSpPr>
        <p:spPr>
          <a:xfrm>
            <a:off x="979398" y="1283835"/>
            <a:ext cx="2312442" cy="56189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b="1" dirty="0" smtClean="0"/>
              <a:t>DEFINITION du KM</a:t>
            </a:r>
            <a:endParaRPr lang="fr-FR" b="1" dirty="0"/>
          </a:p>
        </p:txBody>
      </p:sp>
      <p:sp>
        <p:nvSpPr>
          <p:cNvPr id="6" name="Espace réservé du contenu 2"/>
          <p:cNvSpPr txBox="1">
            <a:spLocks/>
          </p:cNvSpPr>
          <p:nvPr/>
        </p:nvSpPr>
        <p:spPr>
          <a:xfrm>
            <a:off x="8725056" y="5210520"/>
            <a:ext cx="1594601" cy="38434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dirty="0" smtClean="0"/>
              <a:t>CEGOS</a:t>
            </a:r>
            <a:endParaRPr lang="fr-FR" dirty="0"/>
          </a:p>
        </p:txBody>
      </p:sp>
      <p:sp>
        <p:nvSpPr>
          <p:cNvPr id="7" name="Espace réservé du contenu 2"/>
          <p:cNvSpPr txBox="1">
            <a:spLocks/>
          </p:cNvSpPr>
          <p:nvPr/>
        </p:nvSpPr>
        <p:spPr>
          <a:xfrm>
            <a:off x="7857307" y="3918031"/>
            <a:ext cx="1735499" cy="38434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dirty="0" err="1" smtClean="0"/>
              <a:t>Veybel</a:t>
            </a:r>
            <a:r>
              <a:rPr lang="fr-FR" dirty="0" smtClean="0"/>
              <a:t> et Prieur</a:t>
            </a:r>
            <a:endParaRPr lang="fr-FR" dirty="0"/>
          </a:p>
        </p:txBody>
      </p:sp>
    </p:spTree>
    <p:extLst>
      <p:ext uri="{BB962C8B-B14F-4D97-AF65-F5344CB8AC3E}">
        <p14:creationId xmlns:p14="http://schemas.microsoft.com/office/powerpoint/2010/main" val="2581554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2937" y="1972491"/>
            <a:ext cx="8778240" cy="2390503"/>
          </a:xfrm>
        </p:spPr>
        <p:txBody>
          <a:bodyPr>
            <a:normAutofit fontScale="90000"/>
          </a:bodyPr>
          <a:lstStyle/>
          <a:p>
            <a:r>
              <a:rPr lang="fr-FR" sz="6000" b="1" dirty="0" smtClean="0">
                <a:solidFill>
                  <a:srgbClr val="002060"/>
                </a:solidFill>
              </a:rPr>
              <a:t>II - Démarche KM : </a:t>
            </a:r>
            <a:br>
              <a:rPr lang="fr-FR" sz="6000" b="1" dirty="0" smtClean="0">
                <a:solidFill>
                  <a:srgbClr val="002060"/>
                </a:solidFill>
              </a:rPr>
            </a:br>
            <a:r>
              <a:rPr lang="fr-FR" sz="6000" b="1" dirty="0" smtClean="0">
                <a:solidFill>
                  <a:srgbClr val="002060"/>
                </a:solidFill>
              </a:rPr>
              <a:t>Repérer, </a:t>
            </a:r>
            <a:r>
              <a:rPr lang="fr-FR" sz="6000" b="1" dirty="0">
                <a:solidFill>
                  <a:srgbClr val="002060"/>
                </a:solidFill>
              </a:rPr>
              <a:t>capitaliser </a:t>
            </a:r>
            <a:r>
              <a:rPr lang="fr-FR" sz="6000" b="1" dirty="0" smtClean="0">
                <a:solidFill>
                  <a:srgbClr val="002060"/>
                </a:solidFill>
              </a:rPr>
              <a:t>et transférer les </a:t>
            </a:r>
            <a:r>
              <a:rPr lang="fr-FR" sz="6000" b="1" dirty="0">
                <a:solidFill>
                  <a:srgbClr val="002060"/>
                </a:solidFill>
              </a:rPr>
              <a:t>connaissances</a:t>
            </a:r>
          </a:p>
        </p:txBody>
      </p:sp>
      <p:sp>
        <p:nvSpPr>
          <p:cNvPr id="3" name="Espace réservé du texte 2"/>
          <p:cNvSpPr>
            <a:spLocks noGrp="1"/>
          </p:cNvSpPr>
          <p:nvPr>
            <p:ph type="body" idx="1"/>
          </p:nvPr>
        </p:nvSpPr>
        <p:spPr>
          <a:xfrm>
            <a:off x="1097280" y="6152605"/>
            <a:ext cx="10058400" cy="96665"/>
          </a:xfrm>
        </p:spPr>
        <p:txBody>
          <a:bodyPr>
            <a:normAutofit fontScale="25000" lnSpcReduction="20000"/>
          </a:bodyPr>
          <a:lstStyle/>
          <a:p>
            <a:endParaRPr lang="fr-FR" dirty="0"/>
          </a:p>
        </p:txBody>
      </p:sp>
    </p:spTree>
    <p:extLst>
      <p:ext uri="{BB962C8B-B14F-4D97-AF65-F5344CB8AC3E}">
        <p14:creationId xmlns:p14="http://schemas.microsoft.com/office/powerpoint/2010/main" val="149718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4035" y="352697"/>
            <a:ext cx="5630091" cy="1031966"/>
          </a:xfrm>
        </p:spPr>
        <p:txBody>
          <a:bodyPr/>
          <a:lstStyle/>
          <a:p>
            <a:r>
              <a:rPr lang="fr-FR" b="1" dirty="0"/>
              <a:t>Objectifs spécifiques</a:t>
            </a:r>
            <a:endParaRPr lang="fr-FR" dirty="0"/>
          </a:p>
        </p:txBody>
      </p:sp>
      <p:sp>
        <p:nvSpPr>
          <p:cNvPr id="3" name="Espace réservé du contenu 2"/>
          <p:cNvSpPr>
            <a:spLocks noGrp="1"/>
          </p:cNvSpPr>
          <p:nvPr>
            <p:ph idx="1"/>
          </p:nvPr>
        </p:nvSpPr>
        <p:spPr>
          <a:xfrm>
            <a:off x="1097280" y="1841863"/>
            <a:ext cx="10058400" cy="4480559"/>
          </a:xfrm>
        </p:spPr>
        <p:txBody>
          <a:bodyPr/>
          <a:lstStyle/>
          <a:p>
            <a:pPr lvl="0">
              <a:buFont typeface="Arial" panose="020B0604020202020204" pitchFamily="34" charset="0"/>
              <a:buChar char="•"/>
            </a:pPr>
            <a:r>
              <a:rPr lang="fr-FR" sz="2200" dirty="0" smtClean="0"/>
              <a:t> Expliquer </a:t>
            </a:r>
            <a:r>
              <a:rPr lang="fr-FR" sz="2200" dirty="0"/>
              <a:t>les concepts de </a:t>
            </a:r>
            <a:r>
              <a:rPr lang="fr-FR" sz="2200" dirty="0" err="1"/>
              <a:t>Knowledge</a:t>
            </a:r>
            <a:r>
              <a:rPr lang="fr-FR" sz="2200" dirty="0"/>
              <a:t> Management et de Communautés de Pratiques (</a:t>
            </a:r>
            <a:r>
              <a:rPr lang="fr-FR" sz="2200" dirty="0" err="1"/>
              <a:t>CoP</a:t>
            </a:r>
            <a:r>
              <a:rPr lang="fr-FR" sz="2200" dirty="0"/>
              <a:t>) ;</a:t>
            </a:r>
          </a:p>
          <a:p>
            <a:pPr lvl="0">
              <a:buFont typeface="Arial" panose="020B0604020202020204" pitchFamily="34" charset="0"/>
              <a:buChar char="•"/>
            </a:pPr>
            <a:r>
              <a:rPr lang="fr-FR" sz="2200" dirty="0" smtClean="0"/>
              <a:t> Organiser</a:t>
            </a:r>
            <a:r>
              <a:rPr lang="fr-FR" sz="2200" dirty="0"/>
              <a:t>, sous la direction du SEN/DN/SG, la mise en œuvre du processus KM au sein de leurs Caritas ;</a:t>
            </a:r>
          </a:p>
          <a:p>
            <a:pPr lvl="0">
              <a:buFont typeface="Arial" panose="020B0604020202020204" pitchFamily="34" charset="0"/>
              <a:buChar char="•"/>
            </a:pPr>
            <a:r>
              <a:rPr lang="fr-FR" sz="2200" dirty="0" smtClean="0"/>
              <a:t> Animer </a:t>
            </a:r>
            <a:r>
              <a:rPr lang="fr-FR" sz="2200" dirty="0"/>
              <a:t>le travail du noyau KM de leurs Caritas respectives ;</a:t>
            </a:r>
          </a:p>
          <a:p>
            <a:pPr lvl="0">
              <a:buFont typeface="Arial" panose="020B0604020202020204" pitchFamily="34" charset="0"/>
              <a:buChar char="•"/>
            </a:pPr>
            <a:r>
              <a:rPr lang="fr-FR" sz="2200" dirty="0" smtClean="0"/>
              <a:t> Initier </a:t>
            </a:r>
            <a:r>
              <a:rPr lang="fr-FR" sz="2200" dirty="0"/>
              <a:t>et coordonner le développement des activités du mini plan d’action KM pour appuyer les initiatives de renforcement de capacités de leurs Caritas ;</a:t>
            </a:r>
          </a:p>
          <a:p>
            <a:pPr lvl="0">
              <a:buFont typeface="Arial" panose="020B0604020202020204" pitchFamily="34" charset="0"/>
              <a:buChar char="•"/>
            </a:pPr>
            <a:r>
              <a:rPr lang="fr-FR" sz="2200" dirty="0" smtClean="0"/>
              <a:t> Encadrer </a:t>
            </a:r>
            <a:r>
              <a:rPr lang="fr-FR" sz="2200" dirty="0"/>
              <a:t>les membres du noyau KM de la Caritas à l’utilisation de la plate forme KM du programme A2P-DIRO ;</a:t>
            </a:r>
          </a:p>
          <a:p>
            <a:pPr lvl="0">
              <a:buFont typeface="Arial" panose="020B0604020202020204" pitchFamily="34" charset="0"/>
              <a:buChar char="•"/>
            </a:pPr>
            <a:r>
              <a:rPr lang="fr-FR" sz="2200" dirty="0" smtClean="0"/>
              <a:t> Interagir </a:t>
            </a:r>
            <a:r>
              <a:rPr lang="fr-FR" sz="2200" dirty="0"/>
              <a:t>entre eux en vue de la réussite du volet KM pour un renforcement effectif des capacités de toutes les Caritas Parties Prenantes.</a:t>
            </a:r>
          </a:p>
          <a:p>
            <a:pPr marL="0" indent="0">
              <a:buNone/>
            </a:pPr>
            <a:endParaRPr lang="fr-FR" dirty="0"/>
          </a:p>
        </p:txBody>
      </p:sp>
    </p:spTree>
    <p:extLst>
      <p:ext uri="{BB962C8B-B14F-4D97-AF65-F5344CB8AC3E}">
        <p14:creationId xmlns:p14="http://schemas.microsoft.com/office/powerpoint/2010/main" val="2887161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10698" y="3176210"/>
            <a:ext cx="4049485" cy="1524484"/>
          </a:xfrm>
        </p:spPr>
        <p:txBody>
          <a:bodyPr/>
          <a:lstStyle/>
          <a:p>
            <a:r>
              <a:rPr lang="fr-FR" sz="2500" i="1" dirty="0" smtClean="0"/>
              <a:t>Sous quelles formes peut-on retrouver les connaissances produites dans une organisation ?</a:t>
            </a:r>
            <a:endParaRPr lang="fr-FR" sz="2500" i="1" dirty="0"/>
          </a:p>
        </p:txBody>
      </p:sp>
      <p:pic>
        <p:nvPicPr>
          <p:cNvPr id="4" name="Picture 2" descr="C:\Users\Tonouga\AppData\Local\Microsoft\Windows\INetCache\IE\NIK0H4SP\large-comic-eyes-and-feet-asking-question-33.3-1398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3187" y="2651761"/>
            <a:ext cx="3095625" cy="257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930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00637" y="1961079"/>
            <a:ext cx="10058400" cy="4508702"/>
          </a:xfrm>
        </p:spPr>
        <p:txBody>
          <a:bodyPr/>
          <a:lstStyle/>
          <a:p>
            <a:pPr>
              <a:buFont typeface="Arial" panose="020B0604020202020204" pitchFamily="34" charset="0"/>
              <a:buChar char="•"/>
            </a:pPr>
            <a:r>
              <a:rPr lang="fr-FR" dirty="0" smtClean="0"/>
              <a:t> </a:t>
            </a:r>
            <a:r>
              <a:rPr lang="fr-FR" sz="2400" dirty="0" smtClean="0"/>
              <a:t>Modèle, méthode</a:t>
            </a:r>
          </a:p>
          <a:p>
            <a:pPr>
              <a:buFont typeface="Arial" panose="020B0604020202020204" pitchFamily="34" charset="0"/>
              <a:buChar char="•"/>
            </a:pPr>
            <a:r>
              <a:rPr lang="fr-FR" sz="2400" dirty="0" smtClean="0"/>
              <a:t> Conseil </a:t>
            </a:r>
          </a:p>
          <a:p>
            <a:pPr>
              <a:buFont typeface="Arial" panose="020B0604020202020204" pitchFamily="34" charset="0"/>
              <a:buChar char="•"/>
            </a:pPr>
            <a:r>
              <a:rPr lang="fr-FR" sz="2400" dirty="0"/>
              <a:t> </a:t>
            </a:r>
            <a:r>
              <a:rPr lang="fr-FR" sz="2400" dirty="0" smtClean="0"/>
              <a:t>Bonne pratique </a:t>
            </a:r>
          </a:p>
          <a:p>
            <a:pPr>
              <a:buFont typeface="Arial" panose="020B0604020202020204" pitchFamily="34" charset="0"/>
              <a:buChar char="•"/>
            </a:pPr>
            <a:r>
              <a:rPr lang="fr-FR" sz="2400" dirty="0"/>
              <a:t> </a:t>
            </a:r>
            <a:r>
              <a:rPr lang="fr-FR" sz="2400" dirty="0" smtClean="0"/>
              <a:t>Règles de solution type ou standard</a:t>
            </a:r>
          </a:p>
          <a:p>
            <a:pPr>
              <a:buFont typeface="Arial" panose="020B0604020202020204" pitchFamily="34" charset="0"/>
              <a:buChar char="•"/>
            </a:pPr>
            <a:r>
              <a:rPr lang="fr-FR" sz="2400" dirty="0" smtClean="0"/>
              <a:t> Critères ou seuils de choix (règles de choix)</a:t>
            </a:r>
          </a:p>
          <a:p>
            <a:pPr>
              <a:buFont typeface="Arial" panose="020B0604020202020204" pitchFamily="34" charset="0"/>
              <a:buChar char="•"/>
            </a:pPr>
            <a:r>
              <a:rPr lang="fr-FR" sz="2400" dirty="0"/>
              <a:t> </a:t>
            </a:r>
            <a:r>
              <a:rPr lang="fr-FR" sz="2400" dirty="0" smtClean="0"/>
              <a:t>règle de démarche séquentielle</a:t>
            </a:r>
          </a:p>
          <a:p>
            <a:pPr>
              <a:buFont typeface="Arial" panose="020B0604020202020204" pitchFamily="34" charset="0"/>
              <a:buChar char="•"/>
            </a:pPr>
            <a:r>
              <a:rPr lang="fr-FR" sz="2400" dirty="0"/>
              <a:t> </a:t>
            </a:r>
            <a:r>
              <a:rPr lang="fr-FR" sz="2400" dirty="0" smtClean="0"/>
              <a:t>Règle de calcul ou de dimensionnement</a:t>
            </a:r>
          </a:p>
          <a:p>
            <a:pPr marL="0" indent="0">
              <a:buNone/>
            </a:pPr>
            <a:endParaRPr lang="fr-FR" sz="1050" dirty="0" smtClean="0"/>
          </a:p>
          <a:p>
            <a:pPr marL="0" indent="0">
              <a:buNone/>
            </a:pPr>
            <a:r>
              <a:rPr lang="fr-FR" sz="2400" dirty="0"/>
              <a:t> </a:t>
            </a:r>
            <a:r>
              <a:rPr lang="fr-FR" sz="2400" dirty="0" smtClean="0"/>
              <a:t>			</a:t>
            </a:r>
            <a:r>
              <a:rPr lang="fr-FR" sz="2400" i="1" dirty="0" smtClean="0"/>
              <a:t>Bref, tout ce qu’il faut savoir pour bien faire</a:t>
            </a:r>
            <a:endParaRPr lang="fr-FR" sz="2400" i="1" dirty="0"/>
          </a:p>
        </p:txBody>
      </p:sp>
      <p:sp>
        <p:nvSpPr>
          <p:cNvPr id="5" name="Espace réservé du contenu 2"/>
          <p:cNvSpPr txBox="1">
            <a:spLocks/>
          </p:cNvSpPr>
          <p:nvPr/>
        </p:nvSpPr>
        <p:spPr>
          <a:xfrm>
            <a:off x="953270" y="1238759"/>
            <a:ext cx="4807450"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Différents visages de la connaissance</a:t>
            </a:r>
            <a:r>
              <a:rPr lang="fr-FR" sz="1600" dirty="0" smtClean="0"/>
              <a:t> </a:t>
            </a:r>
            <a:endParaRPr lang="fr-FR" sz="1600" dirty="0"/>
          </a:p>
        </p:txBody>
      </p:sp>
      <p:sp>
        <p:nvSpPr>
          <p:cNvPr id="7" name="Titre 1"/>
          <p:cNvSpPr>
            <a:spLocks noGrp="1"/>
          </p:cNvSpPr>
          <p:nvPr>
            <p:ph type="title"/>
          </p:nvPr>
        </p:nvSpPr>
        <p:spPr>
          <a:xfrm>
            <a:off x="3788592" y="327261"/>
            <a:ext cx="8301808" cy="627017"/>
          </a:xfrm>
        </p:spPr>
        <p:txBody>
          <a:bodyPr>
            <a:normAutofit/>
          </a:bodyPr>
          <a:lstStyle/>
          <a:p>
            <a:r>
              <a:rPr lang="fr-FR" sz="4000" b="1" dirty="0" smtClean="0">
                <a:solidFill>
                  <a:srgbClr val="002060"/>
                </a:solidFill>
              </a:rPr>
              <a:t>KM: Repérer, capitaliser et transférer 1/20</a:t>
            </a:r>
            <a:endParaRPr lang="fr-FR" sz="4000" b="1" dirty="0">
              <a:solidFill>
                <a:srgbClr val="002060"/>
              </a:solidFill>
            </a:endParaRPr>
          </a:p>
        </p:txBody>
      </p:sp>
    </p:spTree>
    <p:extLst>
      <p:ext uri="{BB962C8B-B14F-4D97-AF65-F5344CB8AC3E}">
        <p14:creationId xmlns:p14="http://schemas.microsoft.com/office/powerpoint/2010/main" val="3329663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1690254"/>
            <a:ext cx="10277302" cy="4668981"/>
          </a:xfrm>
        </p:spPr>
        <p:txBody>
          <a:bodyPr>
            <a:normAutofit fontScale="92500" lnSpcReduction="10000"/>
          </a:bodyPr>
          <a:lstStyle/>
          <a:p>
            <a:pPr>
              <a:buFont typeface="Arial" panose="020B0604020202020204" pitchFamily="34" charset="0"/>
              <a:buChar char="•"/>
            </a:pPr>
            <a:r>
              <a:rPr lang="fr-FR" sz="2400" b="1" i="1" dirty="0" smtClean="0"/>
              <a:t>  Contenu  </a:t>
            </a:r>
            <a:r>
              <a:rPr lang="fr-FR" sz="2400" dirty="0" smtClean="0"/>
              <a:t>:  </a:t>
            </a:r>
            <a:r>
              <a:rPr lang="fr-FR" sz="2200" dirty="0" smtClean="0"/>
              <a:t> </a:t>
            </a:r>
          </a:p>
          <a:p>
            <a:pPr marL="749808" lvl="4" indent="0">
              <a:buNone/>
            </a:pPr>
            <a:endParaRPr lang="fr-FR" sz="400" dirty="0" smtClean="0"/>
          </a:p>
          <a:p>
            <a:pPr lvl="4">
              <a:buFont typeface="Arial" panose="020B0604020202020204" pitchFamily="34" charset="0"/>
              <a:buChar char="•"/>
            </a:pPr>
            <a:r>
              <a:rPr lang="fr-FR" sz="2200" dirty="0" smtClean="0"/>
              <a:t>KM = outils de capitalisation et de gestion de mémoire d’une organisation</a:t>
            </a:r>
          </a:p>
          <a:p>
            <a:pPr lvl="4">
              <a:buFont typeface="Arial" panose="020B0604020202020204" pitchFamily="34" charset="0"/>
              <a:buChar char="•"/>
            </a:pPr>
            <a:r>
              <a:rPr lang="fr-FR" sz="2200" dirty="0" smtClean="0"/>
              <a:t> Contenu, pas une fin en soi. Aller au delà</a:t>
            </a:r>
          </a:p>
          <a:p>
            <a:pPr>
              <a:buFont typeface="Arial" panose="020B0604020202020204" pitchFamily="34" charset="0"/>
              <a:buChar char="•"/>
            </a:pPr>
            <a:r>
              <a:rPr lang="fr-FR" sz="2400" b="1" i="1" dirty="0"/>
              <a:t> </a:t>
            </a:r>
            <a:r>
              <a:rPr lang="fr-FR" sz="2400" b="1" i="1" dirty="0" smtClean="0"/>
              <a:t> Contexte </a:t>
            </a:r>
            <a:r>
              <a:rPr lang="fr-FR" sz="2400" dirty="0" smtClean="0"/>
              <a:t>: </a:t>
            </a:r>
            <a:r>
              <a:rPr lang="fr-FR" sz="2200" dirty="0" smtClean="0"/>
              <a:t> </a:t>
            </a:r>
          </a:p>
          <a:p>
            <a:pPr marL="566928" lvl="3" indent="0">
              <a:buNone/>
            </a:pPr>
            <a:endParaRPr lang="fr-FR" sz="400" dirty="0" smtClean="0"/>
          </a:p>
          <a:p>
            <a:pPr lvl="4">
              <a:buFont typeface="Arial" panose="020B0604020202020204" pitchFamily="34" charset="0"/>
              <a:buChar char="•"/>
            </a:pPr>
            <a:r>
              <a:rPr lang="fr-FR" sz="2200" dirty="0" smtClean="0"/>
              <a:t>Toute connaissance est produite dans un contexte qui rend pertinent le contenu</a:t>
            </a:r>
          </a:p>
          <a:p>
            <a:pPr lvl="4">
              <a:buFont typeface="Arial" panose="020B0604020202020204" pitchFamily="34" charset="0"/>
              <a:buChar char="•"/>
            </a:pPr>
            <a:r>
              <a:rPr lang="fr-FR" sz="2200" dirty="0"/>
              <a:t> C</a:t>
            </a:r>
            <a:r>
              <a:rPr lang="fr-FR" sz="2200" dirty="0" smtClean="0"/>
              <a:t>ontexte valorise le contenu et présage la « réutilisation »</a:t>
            </a:r>
          </a:p>
          <a:p>
            <a:pPr lvl="4">
              <a:buFont typeface="Arial" panose="020B0604020202020204" pitchFamily="34" charset="0"/>
              <a:buChar char="•"/>
            </a:pPr>
            <a:r>
              <a:rPr lang="fr-FR" sz="2200" dirty="0"/>
              <a:t> </a:t>
            </a:r>
            <a:r>
              <a:rPr lang="fr-FR" sz="2200" dirty="0" smtClean="0"/>
              <a:t>Plus IMPORTANT : les personnes qui ont vécu la situation; ‘‘réseaux humains de connaissances’’</a:t>
            </a:r>
          </a:p>
          <a:p>
            <a:pPr lvl="4">
              <a:buFont typeface="Arial" panose="020B0604020202020204" pitchFamily="34" charset="0"/>
              <a:buChar char="•"/>
            </a:pPr>
            <a:r>
              <a:rPr lang="fr-FR" sz="2200" dirty="0"/>
              <a:t> </a:t>
            </a:r>
            <a:r>
              <a:rPr lang="fr-FR" sz="2200" dirty="0" smtClean="0"/>
              <a:t>Eviter la démarche bibliothèque, aller vers les ‘‘EXPERTISES et Réseaux sociaux’’ pour compléter les documents</a:t>
            </a:r>
          </a:p>
          <a:p>
            <a:pPr>
              <a:buFont typeface="Arial" panose="020B0604020202020204" pitchFamily="34" charset="0"/>
              <a:buChar char="•"/>
            </a:pPr>
            <a:r>
              <a:rPr lang="fr-FR" sz="2400" b="1" i="1" dirty="0"/>
              <a:t> </a:t>
            </a:r>
            <a:r>
              <a:rPr lang="fr-FR" sz="2400" b="1" i="1" dirty="0" smtClean="0"/>
              <a:t>Culture </a:t>
            </a:r>
            <a:r>
              <a:rPr lang="fr-FR" sz="2400" dirty="0" smtClean="0"/>
              <a:t>: </a:t>
            </a:r>
            <a:r>
              <a:rPr lang="fr-FR" sz="1800" dirty="0" smtClean="0"/>
              <a:t> </a:t>
            </a:r>
          </a:p>
          <a:p>
            <a:pPr marL="566928" lvl="3" indent="0">
              <a:buNone/>
            </a:pPr>
            <a:endParaRPr lang="fr-FR" sz="400" dirty="0" smtClean="0"/>
          </a:p>
          <a:p>
            <a:pPr lvl="4">
              <a:buFont typeface="Arial" panose="020B0604020202020204" pitchFamily="34" charset="0"/>
              <a:buChar char="•"/>
            </a:pPr>
            <a:r>
              <a:rPr lang="fr-FR" sz="2200" dirty="0" smtClean="0"/>
              <a:t>« Il faut une culture partagée pour une culture de partage »</a:t>
            </a:r>
          </a:p>
          <a:p>
            <a:pPr lvl="4">
              <a:buFont typeface="Arial" panose="020B0604020202020204" pitchFamily="34" charset="0"/>
              <a:buChar char="•"/>
            </a:pPr>
            <a:r>
              <a:rPr lang="fr-FR" sz="2200" dirty="0"/>
              <a:t> </a:t>
            </a:r>
            <a:r>
              <a:rPr lang="fr-FR" sz="2200" dirty="0" smtClean="0"/>
              <a:t>aller au-delà des freins humains; établir la confiance</a:t>
            </a:r>
            <a:endParaRPr lang="fr-FR" sz="2200" dirty="0"/>
          </a:p>
        </p:txBody>
      </p:sp>
      <p:sp>
        <p:nvSpPr>
          <p:cNvPr id="5" name="Espace réservé du contenu 2"/>
          <p:cNvSpPr txBox="1">
            <a:spLocks/>
          </p:cNvSpPr>
          <p:nvPr/>
        </p:nvSpPr>
        <p:spPr>
          <a:xfrm>
            <a:off x="953270" y="1238759"/>
            <a:ext cx="2441094"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Les 3 C du KM</a:t>
            </a:r>
            <a:r>
              <a:rPr lang="fr-FR" sz="1600" dirty="0" smtClean="0"/>
              <a:t> </a:t>
            </a:r>
            <a:endParaRPr lang="fr-FR" sz="1600" dirty="0"/>
          </a:p>
        </p:txBody>
      </p:sp>
      <p:sp>
        <p:nvSpPr>
          <p:cNvPr id="9" name="Titre 1"/>
          <p:cNvSpPr>
            <a:spLocks noGrp="1"/>
          </p:cNvSpPr>
          <p:nvPr>
            <p:ph type="title"/>
          </p:nvPr>
        </p:nvSpPr>
        <p:spPr>
          <a:xfrm>
            <a:off x="3788592" y="327261"/>
            <a:ext cx="8301808" cy="627017"/>
          </a:xfrm>
        </p:spPr>
        <p:txBody>
          <a:bodyPr>
            <a:normAutofit/>
          </a:bodyPr>
          <a:lstStyle/>
          <a:p>
            <a:r>
              <a:rPr lang="fr-FR" sz="4000" b="1" dirty="0" smtClean="0">
                <a:solidFill>
                  <a:srgbClr val="002060"/>
                </a:solidFill>
              </a:rPr>
              <a:t>KM: Repérer, capitaliser et transférer 2/20</a:t>
            </a:r>
            <a:endParaRPr lang="fr-FR" sz="4000" b="1" dirty="0">
              <a:solidFill>
                <a:srgbClr val="002060"/>
              </a:solidFill>
            </a:endParaRPr>
          </a:p>
        </p:txBody>
      </p:sp>
    </p:spTree>
    <p:extLst>
      <p:ext uri="{BB962C8B-B14F-4D97-AF65-F5344CB8AC3E}">
        <p14:creationId xmlns:p14="http://schemas.microsoft.com/office/powerpoint/2010/main" val="1899448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18812" y="3585462"/>
            <a:ext cx="4441371" cy="705979"/>
          </a:xfrm>
        </p:spPr>
        <p:txBody>
          <a:bodyPr/>
          <a:lstStyle/>
          <a:p>
            <a:r>
              <a:rPr lang="fr-FR" sz="2500" i="1" dirty="0" smtClean="0"/>
              <a:t>Qu’est-ce que la capitalisation ?</a:t>
            </a:r>
            <a:endParaRPr lang="fr-FR" sz="2500" i="1" dirty="0"/>
          </a:p>
        </p:txBody>
      </p:sp>
      <p:pic>
        <p:nvPicPr>
          <p:cNvPr id="4" name="Picture 2" descr="C:\Users\Tonouga\AppData\Local\Microsoft\Windows\INetCache\IE\NIK0H4SP\large-comic-eyes-and-feet-asking-question-33.3-1398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471" y="2651760"/>
            <a:ext cx="3095625" cy="257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605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1845734"/>
            <a:ext cx="10058400" cy="4453466"/>
          </a:xfrm>
        </p:spPr>
        <p:txBody>
          <a:bodyPr>
            <a:normAutofit lnSpcReduction="10000"/>
          </a:bodyPr>
          <a:lstStyle/>
          <a:p>
            <a:pPr>
              <a:buFont typeface="Wingdings" panose="05000000000000000000" pitchFamily="2" charset="2"/>
              <a:buChar char="v"/>
            </a:pPr>
            <a:r>
              <a:rPr lang="fr-FR" sz="2400" dirty="0" smtClean="0"/>
              <a:t>   Méthodes de capitalisation : </a:t>
            </a:r>
          </a:p>
          <a:p>
            <a:pPr lvl="3">
              <a:buFont typeface="Arial" panose="020B0604020202020204" pitchFamily="34" charset="0"/>
              <a:buChar char="•"/>
            </a:pPr>
            <a:r>
              <a:rPr lang="fr-FR" sz="2000" dirty="0" smtClean="0"/>
              <a:t>Retours </a:t>
            </a:r>
            <a:r>
              <a:rPr lang="fr-FR" sz="2000" dirty="0"/>
              <a:t>d’Expériences (REX)</a:t>
            </a:r>
          </a:p>
          <a:p>
            <a:pPr lvl="3">
              <a:buFont typeface="Arial" panose="020B0604020202020204" pitchFamily="34" charset="0"/>
              <a:buChar char="•"/>
            </a:pPr>
            <a:r>
              <a:rPr lang="fr-FR" sz="2000" dirty="0" smtClean="0"/>
              <a:t>Mise En Règle de l’Expérience (MEREX) </a:t>
            </a:r>
          </a:p>
          <a:p>
            <a:pPr lvl="3">
              <a:buFont typeface="Arial" panose="020B0604020202020204" pitchFamily="34" charset="0"/>
              <a:buChar char="•"/>
            </a:pPr>
            <a:r>
              <a:rPr lang="fr-FR" sz="2000" dirty="0" smtClean="0"/>
              <a:t> Transmission de bonnes pratiques</a:t>
            </a:r>
          </a:p>
          <a:p>
            <a:pPr lvl="3">
              <a:buFont typeface="Arial" panose="020B0604020202020204" pitchFamily="34" charset="0"/>
              <a:buChar char="•"/>
            </a:pPr>
            <a:r>
              <a:rPr lang="fr-FR" sz="2000" dirty="0" smtClean="0"/>
              <a:t> Capitalisation ponctuelle </a:t>
            </a:r>
          </a:p>
          <a:p>
            <a:pPr lvl="3">
              <a:buFont typeface="Arial" panose="020B0604020202020204" pitchFamily="34" charset="0"/>
              <a:buChar char="•"/>
            </a:pPr>
            <a:r>
              <a:rPr lang="fr-FR" sz="2000" dirty="0" smtClean="0"/>
              <a:t> Cartographie des connaissances cruciales </a:t>
            </a:r>
            <a:r>
              <a:rPr lang="fr-FR" dirty="0" smtClean="0"/>
              <a:t>   </a:t>
            </a:r>
          </a:p>
          <a:p>
            <a:pPr marL="0" indent="0">
              <a:buNone/>
            </a:pPr>
            <a:endParaRPr lang="fr-FR" sz="100" dirty="0" smtClean="0"/>
          </a:p>
          <a:p>
            <a:pPr>
              <a:buFont typeface="Wingdings" panose="05000000000000000000" pitchFamily="2" charset="2"/>
              <a:buChar char="v"/>
            </a:pPr>
            <a:r>
              <a:rPr lang="fr-FR" sz="2400" dirty="0" smtClean="0"/>
              <a:t>  Différents modes de capitalisation :</a:t>
            </a:r>
          </a:p>
          <a:p>
            <a:pPr lvl="3">
              <a:buFont typeface="Arial" panose="020B0604020202020204" pitchFamily="34" charset="0"/>
              <a:buChar char="•"/>
            </a:pPr>
            <a:r>
              <a:rPr lang="fr-FR" sz="2000" dirty="0" smtClean="0"/>
              <a:t> </a:t>
            </a:r>
            <a:r>
              <a:rPr lang="fr-FR" sz="2000" dirty="0"/>
              <a:t>Interview</a:t>
            </a:r>
          </a:p>
          <a:p>
            <a:pPr lvl="3">
              <a:buFont typeface="Arial" panose="020B0604020202020204" pitchFamily="34" charset="0"/>
              <a:buChar char="•"/>
            </a:pPr>
            <a:r>
              <a:rPr lang="fr-FR" sz="2000" dirty="0"/>
              <a:t> Tutorat</a:t>
            </a:r>
          </a:p>
          <a:p>
            <a:pPr lvl="3">
              <a:buFont typeface="Arial" panose="020B0604020202020204" pitchFamily="34" charset="0"/>
              <a:buChar char="•"/>
            </a:pPr>
            <a:r>
              <a:rPr lang="fr-FR" sz="2000" dirty="0"/>
              <a:t> </a:t>
            </a:r>
            <a:r>
              <a:rPr lang="fr-FR" sz="2000" dirty="0" smtClean="0"/>
              <a:t>Communauté </a:t>
            </a:r>
            <a:r>
              <a:rPr lang="fr-FR" sz="2000" dirty="0"/>
              <a:t>de </a:t>
            </a:r>
            <a:r>
              <a:rPr lang="fr-FR" sz="2000" dirty="0" smtClean="0"/>
              <a:t>pratiques</a:t>
            </a:r>
          </a:p>
          <a:p>
            <a:pPr lvl="3">
              <a:buFont typeface="Arial" panose="020B0604020202020204" pitchFamily="34" charset="0"/>
              <a:buChar char="•"/>
            </a:pPr>
            <a:r>
              <a:rPr lang="fr-FR" sz="2000" dirty="0"/>
              <a:t> A</a:t>
            </a:r>
            <a:r>
              <a:rPr lang="fr-FR" sz="2000" dirty="0" smtClean="0"/>
              <a:t>telier </a:t>
            </a:r>
          </a:p>
          <a:p>
            <a:pPr lvl="3">
              <a:buFont typeface="Arial" panose="020B0604020202020204" pitchFamily="34" charset="0"/>
              <a:buChar char="•"/>
            </a:pPr>
            <a:r>
              <a:rPr lang="fr-FR" sz="2000" dirty="0"/>
              <a:t> D</a:t>
            </a:r>
            <a:r>
              <a:rPr lang="fr-FR" sz="2000" dirty="0" smtClean="0"/>
              <a:t>éployer les outils du Web2.0</a:t>
            </a:r>
            <a:endParaRPr lang="fr-FR" sz="2000" dirty="0"/>
          </a:p>
        </p:txBody>
      </p:sp>
      <p:sp>
        <p:nvSpPr>
          <p:cNvPr id="5" name="Espace réservé du contenu 2"/>
          <p:cNvSpPr txBox="1">
            <a:spLocks/>
          </p:cNvSpPr>
          <p:nvPr/>
        </p:nvSpPr>
        <p:spPr>
          <a:xfrm>
            <a:off x="953270" y="1238759"/>
            <a:ext cx="2427239"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La capitalisation</a:t>
            </a:r>
            <a:endParaRPr lang="fr-FR" sz="1600" dirty="0"/>
          </a:p>
        </p:txBody>
      </p:sp>
      <p:sp>
        <p:nvSpPr>
          <p:cNvPr id="7" name="Titre 1"/>
          <p:cNvSpPr>
            <a:spLocks noGrp="1"/>
          </p:cNvSpPr>
          <p:nvPr>
            <p:ph type="title"/>
          </p:nvPr>
        </p:nvSpPr>
        <p:spPr>
          <a:xfrm>
            <a:off x="3648892" y="289161"/>
            <a:ext cx="8301808" cy="627017"/>
          </a:xfrm>
        </p:spPr>
        <p:txBody>
          <a:bodyPr>
            <a:normAutofit/>
          </a:bodyPr>
          <a:lstStyle/>
          <a:p>
            <a:r>
              <a:rPr lang="fr-FR" sz="4000" b="1" dirty="0" smtClean="0">
                <a:solidFill>
                  <a:srgbClr val="002060"/>
                </a:solidFill>
              </a:rPr>
              <a:t>KM: Repérer, capitaliser et transférer 3/20</a:t>
            </a:r>
            <a:endParaRPr lang="fr-FR" sz="4000" b="1" dirty="0">
              <a:solidFill>
                <a:srgbClr val="002060"/>
              </a:solidFill>
            </a:endParaRPr>
          </a:p>
        </p:txBody>
      </p:sp>
    </p:spTree>
    <p:extLst>
      <p:ext uri="{BB962C8B-B14F-4D97-AF65-F5344CB8AC3E}">
        <p14:creationId xmlns:p14="http://schemas.microsoft.com/office/powerpoint/2010/main" val="3076806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1845734"/>
            <a:ext cx="10058400" cy="4350350"/>
          </a:xfrm>
        </p:spPr>
        <p:txBody>
          <a:bodyPr>
            <a:normAutofit lnSpcReduction="10000"/>
          </a:bodyPr>
          <a:lstStyle/>
          <a:p>
            <a:pPr>
              <a:buFont typeface="Arial" panose="020B0604020202020204" pitchFamily="34" charset="0"/>
              <a:buChar char="•"/>
            </a:pPr>
            <a:r>
              <a:rPr lang="fr-FR" dirty="0" smtClean="0"/>
              <a:t> </a:t>
            </a:r>
            <a:r>
              <a:rPr lang="fr-FR" sz="2400" dirty="0" smtClean="0"/>
              <a:t>Recenser les actions de capitalisation pertinentes et abouties menées au cours des 10 dernières années avec ou sans l’appui du programme DIRO</a:t>
            </a:r>
          </a:p>
          <a:p>
            <a:pPr marL="0" indent="0">
              <a:buNone/>
            </a:pPr>
            <a:endParaRPr lang="fr-FR" sz="200" dirty="0" smtClean="0"/>
          </a:p>
          <a:p>
            <a:pPr>
              <a:buFont typeface="Arial" panose="020B0604020202020204" pitchFamily="34" charset="0"/>
              <a:buChar char="•"/>
            </a:pPr>
            <a:r>
              <a:rPr lang="fr-FR" sz="2400" dirty="0"/>
              <a:t> </a:t>
            </a:r>
            <a:r>
              <a:rPr lang="fr-FR" sz="2400" dirty="0" smtClean="0"/>
              <a:t>Apprécier, au vu des enjeux KM, lesquelles permettent de répondre aux ambitions de votre organisation</a:t>
            </a:r>
          </a:p>
          <a:p>
            <a:pPr marL="0" indent="0">
              <a:buNone/>
            </a:pPr>
            <a:endParaRPr lang="fr-FR" sz="200" dirty="0" smtClean="0"/>
          </a:p>
          <a:p>
            <a:pPr>
              <a:buFont typeface="Arial" panose="020B0604020202020204" pitchFamily="34" charset="0"/>
              <a:buChar char="•"/>
            </a:pPr>
            <a:r>
              <a:rPr lang="fr-FR" sz="2400" dirty="0"/>
              <a:t> C</a:t>
            </a:r>
            <a:r>
              <a:rPr lang="fr-FR" sz="2400" dirty="0" smtClean="0"/>
              <a:t>réer des groupes de lecture et sélection de documents (papier, système informatique, vidéo, audio…) de capitalisation produits avec indication des possibilités de réutilisation pressenties</a:t>
            </a:r>
          </a:p>
          <a:p>
            <a:pPr marL="0" indent="0">
              <a:buNone/>
            </a:pPr>
            <a:endParaRPr lang="fr-FR" sz="200" dirty="0" smtClean="0"/>
          </a:p>
          <a:p>
            <a:pPr>
              <a:buFont typeface="Arial" panose="020B0604020202020204" pitchFamily="34" charset="0"/>
              <a:buChar char="•"/>
            </a:pPr>
            <a:r>
              <a:rPr lang="fr-FR" sz="2400" dirty="0"/>
              <a:t> </a:t>
            </a:r>
            <a:r>
              <a:rPr lang="fr-FR" sz="2400" dirty="0" smtClean="0"/>
              <a:t>Soumettre les résultats au noyau KM de la Caritas </a:t>
            </a:r>
          </a:p>
          <a:p>
            <a:pPr marL="0" indent="0">
              <a:buNone/>
            </a:pPr>
            <a:endParaRPr lang="fr-FR" sz="200" dirty="0" smtClean="0"/>
          </a:p>
          <a:p>
            <a:pPr>
              <a:buFont typeface="Arial" panose="020B0604020202020204" pitchFamily="34" charset="0"/>
              <a:buChar char="•"/>
            </a:pPr>
            <a:r>
              <a:rPr lang="fr-FR" sz="2400" dirty="0"/>
              <a:t> </a:t>
            </a:r>
            <a:r>
              <a:rPr lang="fr-FR" sz="2400" dirty="0" smtClean="0"/>
              <a:t>Choisir et mettre en forme les documents à injecter le processus KM</a:t>
            </a:r>
            <a:endParaRPr lang="fr-FR" sz="2400" dirty="0"/>
          </a:p>
        </p:txBody>
      </p:sp>
      <p:sp>
        <p:nvSpPr>
          <p:cNvPr id="5" name="Espace réservé du contenu 2"/>
          <p:cNvSpPr txBox="1">
            <a:spLocks/>
          </p:cNvSpPr>
          <p:nvPr/>
        </p:nvSpPr>
        <p:spPr>
          <a:xfrm>
            <a:off x="953270" y="1238759"/>
            <a:ext cx="3881966"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L’archéologie documentaire</a:t>
            </a:r>
            <a:r>
              <a:rPr lang="fr-FR" sz="1600" dirty="0" smtClean="0"/>
              <a:t> </a:t>
            </a:r>
            <a:endParaRPr lang="fr-FR" sz="1600" dirty="0"/>
          </a:p>
        </p:txBody>
      </p:sp>
      <p:sp>
        <p:nvSpPr>
          <p:cNvPr id="6" name="Titre 1"/>
          <p:cNvSpPr>
            <a:spLocks noGrp="1"/>
          </p:cNvSpPr>
          <p:nvPr>
            <p:ph type="title"/>
          </p:nvPr>
        </p:nvSpPr>
        <p:spPr>
          <a:xfrm>
            <a:off x="3788592" y="327261"/>
            <a:ext cx="8301808" cy="627017"/>
          </a:xfrm>
        </p:spPr>
        <p:txBody>
          <a:bodyPr>
            <a:normAutofit/>
          </a:bodyPr>
          <a:lstStyle/>
          <a:p>
            <a:r>
              <a:rPr lang="fr-FR" sz="4000" b="1" dirty="0" smtClean="0">
                <a:solidFill>
                  <a:srgbClr val="002060"/>
                </a:solidFill>
              </a:rPr>
              <a:t>KM: Repérer, capitaliser et transférer 4/20</a:t>
            </a:r>
            <a:endParaRPr lang="fr-FR" sz="4000" b="1" dirty="0">
              <a:solidFill>
                <a:srgbClr val="002060"/>
              </a:solidFill>
            </a:endParaRPr>
          </a:p>
        </p:txBody>
      </p:sp>
    </p:spTree>
    <p:extLst>
      <p:ext uri="{BB962C8B-B14F-4D97-AF65-F5344CB8AC3E}">
        <p14:creationId xmlns:p14="http://schemas.microsoft.com/office/powerpoint/2010/main" val="507579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3270" y="3346988"/>
            <a:ext cx="10058400" cy="1033944"/>
          </a:xfrm>
        </p:spPr>
        <p:txBody>
          <a:bodyPr>
            <a:normAutofit/>
          </a:bodyPr>
          <a:lstStyle/>
          <a:p>
            <a:pPr marL="0" indent="0" algn="ctr">
              <a:buNone/>
            </a:pPr>
            <a:r>
              <a:rPr lang="fr-FR" dirty="0"/>
              <a:t> </a:t>
            </a:r>
            <a:r>
              <a:rPr lang="fr-FR" dirty="0" smtClean="0"/>
              <a:t> CAS DE LA COORDINATION DE LOME</a:t>
            </a:r>
            <a:endParaRPr lang="fr-FR" sz="2400" dirty="0"/>
          </a:p>
        </p:txBody>
      </p:sp>
      <p:sp>
        <p:nvSpPr>
          <p:cNvPr id="5" name="Espace réservé du contenu 2"/>
          <p:cNvSpPr txBox="1">
            <a:spLocks/>
          </p:cNvSpPr>
          <p:nvPr/>
        </p:nvSpPr>
        <p:spPr>
          <a:xfrm>
            <a:off x="953270" y="1238759"/>
            <a:ext cx="3881966"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L’archéologie documentaire</a:t>
            </a:r>
            <a:r>
              <a:rPr lang="fr-FR" sz="1600" dirty="0" smtClean="0"/>
              <a:t> </a:t>
            </a:r>
            <a:endParaRPr lang="fr-FR" sz="1600" dirty="0"/>
          </a:p>
        </p:txBody>
      </p:sp>
      <p:sp>
        <p:nvSpPr>
          <p:cNvPr id="6" name="Titre 1"/>
          <p:cNvSpPr>
            <a:spLocks noGrp="1"/>
          </p:cNvSpPr>
          <p:nvPr>
            <p:ph type="title"/>
          </p:nvPr>
        </p:nvSpPr>
        <p:spPr>
          <a:xfrm>
            <a:off x="3788592" y="327261"/>
            <a:ext cx="8301808" cy="627017"/>
          </a:xfrm>
        </p:spPr>
        <p:txBody>
          <a:bodyPr>
            <a:normAutofit/>
          </a:bodyPr>
          <a:lstStyle/>
          <a:p>
            <a:r>
              <a:rPr lang="fr-FR" sz="4000" b="1" dirty="0" smtClean="0">
                <a:solidFill>
                  <a:srgbClr val="002060"/>
                </a:solidFill>
              </a:rPr>
              <a:t>KM: Repérer, capitaliser et transférer 5/20</a:t>
            </a:r>
            <a:endParaRPr lang="fr-FR" sz="4000" b="1" dirty="0">
              <a:solidFill>
                <a:srgbClr val="002060"/>
              </a:solidFill>
            </a:endParaRPr>
          </a:p>
        </p:txBody>
      </p:sp>
    </p:spTree>
    <p:extLst>
      <p:ext uri="{BB962C8B-B14F-4D97-AF65-F5344CB8AC3E}">
        <p14:creationId xmlns:p14="http://schemas.microsoft.com/office/powerpoint/2010/main" val="2008589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contenu 2"/>
          <p:cNvSpPr>
            <a:spLocks noGrp="1"/>
          </p:cNvSpPr>
          <p:nvPr>
            <p:ph idx="1"/>
          </p:nvPr>
        </p:nvSpPr>
        <p:spPr>
          <a:xfrm>
            <a:off x="2030413" y="1800658"/>
            <a:ext cx="8229600" cy="4568058"/>
          </a:xfrm>
        </p:spPr>
        <p:txBody>
          <a:bodyPr>
            <a:normAutofit/>
          </a:bodyPr>
          <a:lstStyle/>
          <a:p>
            <a:pPr>
              <a:buFont typeface="Arial" panose="020B0604020202020204" pitchFamily="34" charset="0"/>
              <a:buNone/>
            </a:pPr>
            <a:endParaRPr lang="fr-FR" altLang="fr-FR" sz="200" dirty="0"/>
          </a:p>
          <a:p>
            <a:pPr>
              <a:buFont typeface="Wingdings" panose="05000000000000000000" pitchFamily="2" charset="2"/>
              <a:buChar char="Ø"/>
            </a:pPr>
            <a:r>
              <a:rPr lang="fr-FR" altLang="fr-FR" sz="2400" b="1" dirty="0"/>
              <a:t>  Organisationnel :</a:t>
            </a:r>
            <a:endParaRPr lang="fr-FR" altLang="fr-FR" sz="2400" dirty="0"/>
          </a:p>
          <a:p>
            <a:pPr lvl="3">
              <a:buFont typeface="Arial" panose="020B0604020202020204" pitchFamily="34" charset="0"/>
              <a:buNone/>
            </a:pPr>
            <a:endParaRPr lang="fr-FR" altLang="fr-FR" sz="200" dirty="0"/>
          </a:p>
          <a:p>
            <a:pPr lvl="3"/>
            <a:r>
              <a:rPr lang="fr-FR" altLang="fr-FR" sz="2100" dirty="0"/>
              <a:t>Gouvernance</a:t>
            </a:r>
          </a:p>
          <a:p>
            <a:pPr lvl="3"/>
            <a:r>
              <a:rPr lang="fr-FR" altLang="fr-FR" sz="2100" dirty="0"/>
              <a:t>Leadership</a:t>
            </a:r>
          </a:p>
          <a:p>
            <a:pPr lvl="3"/>
            <a:r>
              <a:rPr lang="fr-FR" altLang="fr-FR" sz="2100" dirty="0"/>
              <a:t>Stratégie </a:t>
            </a:r>
          </a:p>
          <a:p>
            <a:pPr lvl="3"/>
            <a:r>
              <a:rPr lang="fr-FR" altLang="fr-FR" sz="2100" dirty="0"/>
              <a:t>Partenariat</a:t>
            </a:r>
          </a:p>
          <a:p>
            <a:pPr lvl="3"/>
            <a:r>
              <a:rPr lang="fr-FR" altLang="fr-FR" sz="2100" dirty="0"/>
              <a:t>Ressources humaines</a:t>
            </a:r>
          </a:p>
          <a:p>
            <a:pPr lvl="3"/>
            <a:r>
              <a:rPr lang="fr-FR" altLang="fr-FR" sz="2100" dirty="0"/>
              <a:t>Mobilisation de ressources</a:t>
            </a:r>
          </a:p>
          <a:p>
            <a:pPr lvl="3"/>
            <a:r>
              <a:rPr lang="fr-FR" altLang="fr-FR" sz="2100" dirty="0"/>
              <a:t>Processus et actions /Opérationnel</a:t>
            </a:r>
          </a:p>
          <a:p>
            <a:pPr lvl="3"/>
            <a:r>
              <a:rPr lang="fr-FR" altLang="fr-FR" sz="2100" dirty="0"/>
              <a:t>Management </a:t>
            </a:r>
          </a:p>
          <a:p>
            <a:pPr lvl="3"/>
            <a:r>
              <a:rPr lang="fr-FR" altLang="fr-FR" sz="2100" dirty="0"/>
              <a:t>Réseautage (développement des 3 niveaux de Caritas)</a:t>
            </a:r>
          </a:p>
          <a:p>
            <a:pPr lvl="3"/>
            <a:r>
              <a:rPr lang="fr-FR" altLang="fr-FR" sz="2100" dirty="0"/>
              <a:t>Valeurs partagées</a:t>
            </a:r>
          </a:p>
        </p:txBody>
      </p:sp>
      <p:sp>
        <p:nvSpPr>
          <p:cNvPr id="5" name="Espace réservé du contenu 2"/>
          <p:cNvSpPr txBox="1">
            <a:spLocks/>
          </p:cNvSpPr>
          <p:nvPr/>
        </p:nvSpPr>
        <p:spPr>
          <a:xfrm>
            <a:off x="953269" y="1238759"/>
            <a:ext cx="6522352"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altLang="fr-FR" sz="2400" b="1" dirty="0"/>
              <a:t>Connaissances à partager (publications des Caritas)</a:t>
            </a:r>
            <a:endParaRPr lang="fr-FR" sz="1600" b="1" dirty="0"/>
          </a:p>
        </p:txBody>
      </p:sp>
      <p:sp>
        <p:nvSpPr>
          <p:cNvPr id="8" name="Titre 1"/>
          <p:cNvSpPr>
            <a:spLocks noGrp="1"/>
          </p:cNvSpPr>
          <p:nvPr>
            <p:ph type="title"/>
          </p:nvPr>
        </p:nvSpPr>
        <p:spPr>
          <a:xfrm>
            <a:off x="3529263" y="327261"/>
            <a:ext cx="8561137" cy="627017"/>
          </a:xfrm>
        </p:spPr>
        <p:txBody>
          <a:bodyPr>
            <a:normAutofit/>
          </a:bodyPr>
          <a:lstStyle/>
          <a:p>
            <a:r>
              <a:rPr lang="fr-FR" sz="4000" b="1" dirty="0" smtClean="0">
                <a:solidFill>
                  <a:srgbClr val="002060"/>
                </a:solidFill>
              </a:rPr>
              <a:t>KM: Repérer, capitaliser et transférer 6/20</a:t>
            </a:r>
            <a:endParaRPr lang="fr-FR" sz="4000" b="1" dirty="0">
              <a:solidFill>
                <a:srgbClr val="002060"/>
              </a:solidFill>
            </a:endParaRPr>
          </a:p>
        </p:txBody>
      </p:sp>
    </p:spTree>
    <p:extLst>
      <p:ext uri="{BB962C8B-B14F-4D97-AF65-F5344CB8AC3E}">
        <p14:creationId xmlns:p14="http://schemas.microsoft.com/office/powerpoint/2010/main" val="1516023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contenu 2"/>
          <p:cNvSpPr>
            <a:spLocks noGrp="1"/>
          </p:cNvSpPr>
          <p:nvPr>
            <p:ph idx="1"/>
          </p:nvPr>
        </p:nvSpPr>
        <p:spPr>
          <a:xfrm>
            <a:off x="2017713" y="1803400"/>
            <a:ext cx="8229600" cy="4559300"/>
          </a:xfrm>
        </p:spPr>
        <p:txBody>
          <a:bodyPr>
            <a:normAutofit lnSpcReduction="10000"/>
          </a:bodyPr>
          <a:lstStyle/>
          <a:p>
            <a:pPr>
              <a:buFont typeface="Arial" panose="020B0604020202020204" pitchFamily="34" charset="0"/>
              <a:buNone/>
            </a:pPr>
            <a:endParaRPr lang="fr-FR" altLang="fr-FR" sz="200" dirty="0"/>
          </a:p>
          <a:p>
            <a:pPr>
              <a:buFont typeface="Wingdings" panose="05000000000000000000" pitchFamily="2" charset="2"/>
              <a:buChar char="Ø"/>
            </a:pPr>
            <a:r>
              <a:rPr lang="fr-FR" altLang="fr-FR" sz="2600" b="1" dirty="0"/>
              <a:t>  ‘‘Métiers’’ :</a:t>
            </a:r>
            <a:endParaRPr lang="fr-FR" altLang="fr-FR" sz="2600" dirty="0"/>
          </a:p>
          <a:p>
            <a:pPr lvl="3">
              <a:buFont typeface="Arial" panose="020B0604020202020204" pitchFamily="34" charset="0"/>
              <a:buNone/>
            </a:pPr>
            <a:endParaRPr lang="fr-FR" altLang="fr-FR" sz="800" dirty="0"/>
          </a:p>
          <a:p>
            <a:pPr lvl="3"/>
            <a:r>
              <a:rPr lang="fr-FR" altLang="fr-FR" sz="2200" dirty="0"/>
              <a:t>Urgences</a:t>
            </a:r>
          </a:p>
          <a:p>
            <a:pPr lvl="3"/>
            <a:r>
              <a:rPr lang="fr-FR" altLang="fr-FR" sz="2200" dirty="0"/>
              <a:t>Microfinance</a:t>
            </a:r>
          </a:p>
          <a:p>
            <a:pPr lvl="3"/>
            <a:r>
              <a:rPr lang="fr-FR" altLang="fr-FR" sz="2200" dirty="0"/>
              <a:t>Dialogue social </a:t>
            </a:r>
          </a:p>
          <a:p>
            <a:pPr lvl="3"/>
            <a:r>
              <a:rPr lang="fr-FR" altLang="fr-FR" sz="2200" dirty="0"/>
              <a:t>Environnement et changement climatique</a:t>
            </a:r>
          </a:p>
          <a:p>
            <a:pPr lvl="3"/>
            <a:r>
              <a:rPr lang="fr-FR" altLang="fr-FR" sz="2200" dirty="0"/>
              <a:t>Eau/Santé</a:t>
            </a:r>
          </a:p>
          <a:p>
            <a:pPr lvl="3"/>
            <a:r>
              <a:rPr lang="fr-FR" altLang="fr-FR" sz="2200" dirty="0"/>
              <a:t>Education</a:t>
            </a:r>
          </a:p>
          <a:p>
            <a:pPr lvl="3"/>
            <a:r>
              <a:rPr lang="fr-FR" altLang="fr-FR" sz="2200" dirty="0"/>
              <a:t>Agriculture, Elevage et Pêche</a:t>
            </a:r>
          </a:p>
          <a:p>
            <a:pPr lvl="3"/>
            <a:r>
              <a:rPr lang="fr-FR" altLang="fr-FR" sz="2200" dirty="0"/>
              <a:t>Démocratie</a:t>
            </a:r>
          </a:p>
          <a:p>
            <a:pPr lvl="3"/>
            <a:r>
              <a:rPr lang="fr-FR" altLang="fr-FR" sz="2200" dirty="0"/>
              <a:t>Droits de l’homme</a:t>
            </a:r>
          </a:p>
          <a:p>
            <a:pPr lvl="3"/>
            <a:r>
              <a:rPr lang="fr-FR" altLang="fr-FR" sz="2200" dirty="0"/>
              <a:t>Formation professionnelle</a:t>
            </a:r>
          </a:p>
        </p:txBody>
      </p:sp>
      <p:sp>
        <p:nvSpPr>
          <p:cNvPr id="8" name="Titre 1"/>
          <p:cNvSpPr>
            <a:spLocks noGrp="1"/>
          </p:cNvSpPr>
          <p:nvPr>
            <p:ph type="title"/>
          </p:nvPr>
        </p:nvSpPr>
        <p:spPr>
          <a:xfrm>
            <a:off x="3497179" y="327261"/>
            <a:ext cx="8593221" cy="627017"/>
          </a:xfrm>
        </p:spPr>
        <p:txBody>
          <a:bodyPr>
            <a:normAutofit/>
          </a:bodyPr>
          <a:lstStyle/>
          <a:p>
            <a:r>
              <a:rPr lang="fr-FR" sz="4000" b="1" dirty="0" smtClean="0">
                <a:solidFill>
                  <a:srgbClr val="002060"/>
                </a:solidFill>
              </a:rPr>
              <a:t>KM: Repérer, capitaliser et transférer 7/20</a:t>
            </a:r>
            <a:endParaRPr lang="fr-FR" sz="4000" b="1" dirty="0">
              <a:solidFill>
                <a:srgbClr val="002060"/>
              </a:solidFill>
            </a:endParaRPr>
          </a:p>
        </p:txBody>
      </p:sp>
      <p:sp>
        <p:nvSpPr>
          <p:cNvPr id="9" name="Espace réservé du contenu 2"/>
          <p:cNvSpPr txBox="1">
            <a:spLocks/>
          </p:cNvSpPr>
          <p:nvPr/>
        </p:nvSpPr>
        <p:spPr>
          <a:xfrm>
            <a:off x="953269" y="1238759"/>
            <a:ext cx="6522352"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altLang="fr-FR" sz="2400" b="1" dirty="0"/>
              <a:t>Connaissances à partager (publications des Caritas)</a:t>
            </a:r>
            <a:endParaRPr lang="fr-FR" sz="1600" b="1" dirty="0"/>
          </a:p>
        </p:txBody>
      </p:sp>
    </p:spTree>
    <p:extLst>
      <p:ext uri="{BB962C8B-B14F-4D97-AF65-F5344CB8AC3E}">
        <p14:creationId xmlns:p14="http://schemas.microsoft.com/office/powerpoint/2010/main" val="18335340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1845734"/>
            <a:ext cx="10058400" cy="4466166"/>
          </a:xfrm>
        </p:spPr>
        <p:txBody>
          <a:bodyPr>
            <a:normAutofit/>
          </a:bodyPr>
          <a:lstStyle/>
          <a:p>
            <a:pPr>
              <a:spcAft>
                <a:spcPts val="0"/>
              </a:spcAft>
              <a:defRPr/>
            </a:pPr>
            <a:r>
              <a:rPr lang="fr-FR" dirty="0" smtClean="0"/>
              <a:t> </a:t>
            </a:r>
            <a:r>
              <a:rPr lang="fr-FR" sz="2400" dirty="0"/>
              <a:t>La connaissance provient de :</a:t>
            </a:r>
          </a:p>
          <a:p>
            <a:pPr lvl="2">
              <a:spcAft>
                <a:spcPts val="0"/>
              </a:spcAft>
              <a:buNone/>
              <a:defRPr/>
            </a:pPr>
            <a:endParaRPr lang="fr-FR" sz="700" dirty="0"/>
          </a:p>
          <a:p>
            <a:pPr lvl="2">
              <a:spcAft>
                <a:spcPts val="0"/>
              </a:spcAft>
              <a:defRPr/>
            </a:pPr>
            <a:r>
              <a:rPr lang="fr-FR" sz="2000" dirty="0"/>
              <a:t>Pratiques: ce que nous faisons; ce que nous avons fait</a:t>
            </a:r>
          </a:p>
          <a:p>
            <a:pPr lvl="2">
              <a:spcAft>
                <a:spcPts val="0"/>
              </a:spcAft>
              <a:defRPr/>
            </a:pPr>
            <a:r>
              <a:rPr lang="fr-FR" sz="2000" dirty="0"/>
              <a:t>Expériences: ce que nous vivons; ce que nous avons vécu</a:t>
            </a:r>
          </a:p>
          <a:p>
            <a:pPr lvl="2">
              <a:spcAft>
                <a:spcPts val="0"/>
              </a:spcAft>
              <a:defRPr/>
            </a:pPr>
            <a:r>
              <a:rPr lang="fr-FR" sz="2000" dirty="0"/>
              <a:t>Compétences: ce que nous savons </a:t>
            </a:r>
            <a:r>
              <a:rPr lang="fr-FR" sz="2000" dirty="0" smtClean="0"/>
              <a:t>faire</a:t>
            </a:r>
          </a:p>
          <a:p>
            <a:pPr marL="384048" lvl="2" indent="0">
              <a:spcAft>
                <a:spcPts val="0"/>
              </a:spcAft>
              <a:buNone/>
              <a:defRPr/>
            </a:pPr>
            <a:endParaRPr lang="fr-FR" sz="400" dirty="0"/>
          </a:p>
          <a:p>
            <a:pPr>
              <a:buFont typeface="Arial" panose="020B0604020202020204" pitchFamily="34" charset="0"/>
              <a:buChar char="•"/>
            </a:pPr>
            <a:r>
              <a:rPr lang="fr-FR" sz="2400" dirty="0" smtClean="0"/>
              <a:t> Connaissance =  ‘‘documentaire’’ et ‘‘Expertise’’</a:t>
            </a:r>
            <a:endParaRPr lang="fr-FR" sz="2400" dirty="0"/>
          </a:p>
          <a:p>
            <a:pPr lvl="2">
              <a:buFont typeface="Arial" panose="020B0604020202020204" pitchFamily="34" charset="0"/>
              <a:buChar char="•"/>
            </a:pPr>
            <a:r>
              <a:rPr lang="fr-FR" sz="2000" dirty="0" smtClean="0"/>
              <a:t>Mauvaise question à un SYSTÈME, mauvaise réponse</a:t>
            </a:r>
          </a:p>
          <a:p>
            <a:pPr lvl="2">
              <a:buFont typeface="Arial" panose="020B0604020202020204" pitchFamily="34" charset="0"/>
              <a:buChar char="•"/>
            </a:pPr>
            <a:r>
              <a:rPr lang="fr-FR" sz="2000" dirty="0" smtClean="0"/>
              <a:t>Mauvaise question à un EXPERT, </a:t>
            </a:r>
            <a:r>
              <a:rPr lang="fr-FR" sz="2000" u="sng" dirty="0" smtClean="0"/>
              <a:t>aide pour reformulation </a:t>
            </a:r>
            <a:r>
              <a:rPr lang="fr-FR" sz="2000" dirty="0" smtClean="0"/>
              <a:t>et </a:t>
            </a:r>
            <a:r>
              <a:rPr lang="fr-FR" sz="2000" u="sng" dirty="0" smtClean="0"/>
              <a:t>bonne réponse</a:t>
            </a:r>
          </a:p>
          <a:p>
            <a:pPr marL="384048" lvl="2" indent="0">
              <a:buNone/>
            </a:pPr>
            <a:endParaRPr lang="fr-FR" sz="400" dirty="0" smtClean="0"/>
          </a:p>
          <a:p>
            <a:pPr>
              <a:buFont typeface="Arial" panose="020B0604020202020204" pitchFamily="34" charset="0"/>
              <a:buChar char="•"/>
            </a:pPr>
            <a:r>
              <a:rPr lang="fr-FR" dirty="0" smtClean="0"/>
              <a:t> </a:t>
            </a:r>
            <a:r>
              <a:rPr lang="fr-FR" sz="2400" dirty="0" smtClean="0"/>
              <a:t>KM : ‘‘EXPERTISES, Réseaux humains de connaissances’’ pour compléter les documents</a:t>
            </a:r>
          </a:p>
          <a:p>
            <a:pPr lvl="2">
              <a:buFont typeface="Arial" panose="020B0604020202020204" pitchFamily="34" charset="0"/>
              <a:buChar char="•"/>
            </a:pPr>
            <a:r>
              <a:rPr lang="fr-FR" sz="1800" dirty="0" smtClean="0"/>
              <a:t> </a:t>
            </a:r>
            <a:r>
              <a:rPr lang="fr-FR" sz="2000" dirty="0" smtClean="0"/>
              <a:t>Documents = supports </a:t>
            </a:r>
          </a:p>
          <a:p>
            <a:pPr lvl="2">
              <a:buFont typeface="Arial" panose="020B0604020202020204" pitchFamily="34" charset="0"/>
              <a:buChar char="•"/>
            </a:pPr>
            <a:r>
              <a:rPr lang="fr-FR" sz="2000" dirty="0"/>
              <a:t> </a:t>
            </a:r>
            <a:r>
              <a:rPr lang="fr-FR" sz="2000" dirty="0" smtClean="0"/>
              <a:t>Personnes (praticiens ou avec expériences) = réponse riche et contextualisée</a:t>
            </a:r>
            <a:endParaRPr lang="fr-FR" sz="2000" dirty="0"/>
          </a:p>
        </p:txBody>
      </p:sp>
      <p:sp>
        <p:nvSpPr>
          <p:cNvPr id="5" name="Espace réservé du contenu 2"/>
          <p:cNvSpPr txBox="1">
            <a:spLocks/>
          </p:cNvSpPr>
          <p:nvPr/>
        </p:nvSpPr>
        <p:spPr>
          <a:xfrm>
            <a:off x="953269" y="1238759"/>
            <a:ext cx="7414876"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La recherche d’expertises au sein et en dehors du réseau</a:t>
            </a:r>
            <a:r>
              <a:rPr lang="fr-FR" sz="1600" dirty="0" smtClean="0"/>
              <a:t> </a:t>
            </a:r>
            <a:endParaRPr lang="fr-FR" sz="1600" dirty="0"/>
          </a:p>
        </p:txBody>
      </p:sp>
      <p:sp>
        <p:nvSpPr>
          <p:cNvPr id="6" name="Titre 1"/>
          <p:cNvSpPr>
            <a:spLocks noGrp="1"/>
          </p:cNvSpPr>
          <p:nvPr>
            <p:ph type="title"/>
          </p:nvPr>
        </p:nvSpPr>
        <p:spPr>
          <a:xfrm>
            <a:off x="3788592" y="327261"/>
            <a:ext cx="8301808" cy="627017"/>
          </a:xfrm>
        </p:spPr>
        <p:txBody>
          <a:bodyPr>
            <a:normAutofit/>
          </a:bodyPr>
          <a:lstStyle/>
          <a:p>
            <a:r>
              <a:rPr lang="fr-FR" sz="4000" b="1" dirty="0" smtClean="0">
                <a:solidFill>
                  <a:srgbClr val="002060"/>
                </a:solidFill>
              </a:rPr>
              <a:t>KM: Repérer, capitaliser et transférer 8/20</a:t>
            </a:r>
            <a:endParaRPr lang="fr-FR" sz="4000" b="1" dirty="0">
              <a:solidFill>
                <a:srgbClr val="002060"/>
              </a:solidFill>
            </a:endParaRPr>
          </a:p>
        </p:txBody>
      </p:sp>
    </p:spTree>
    <p:extLst>
      <p:ext uri="{BB962C8B-B14F-4D97-AF65-F5344CB8AC3E}">
        <p14:creationId xmlns:p14="http://schemas.microsoft.com/office/powerpoint/2010/main" val="254530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91886"/>
            <a:ext cx="6165669" cy="1058091"/>
          </a:xfrm>
        </p:spPr>
        <p:txBody>
          <a:bodyPr/>
          <a:lstStyle/>
          <a:p>
            <a:r>
              <a:rPr lang="fr-FR" b="1" dirty="0" smtClean="0"/>
              <a:t>Résultats attendus </a:t>
            </a:r>
            <a:endParaRPr lang="fr-FR" dirty="0"/>
          </a:p>
        </p:txBody>
      </p:sp>
      <p:sp>
        <p:nvSpPr>
          <p:cNvPr id="3" name="Espace réservé du contenu 2"/>
          <p:cNvSpPr>
            <a:spLocks noGrp="1"/>
          </p:cNvSpPr>
          <p:nvPr>
            <p:ph idx="1"/>
          </p:nvPr>
        </p:nvSpPr>
        <p:spPr>
          <a:xfrm>
            <a:off x="1097280" y="1841864"/>
            <a:ext cx="10058400" cy="4506686"/>
          </a:xfrm>
        </p:spPr>
        <p:txBody>
          <a:bodyPr/>
          <a:lstStyle/>
          <a:p>
            <a:pPr lvl="0">
              <a:buFont typeface="Arial" panose="020B0604020202020204" pitchFamily="34" charset="0"/>
              <a:buChar char="•"/>
            </a:pPr>
            <a:r>
              <a:rPr lang="fr-FR" sz="2200" dirty="0" smtClean="0"/>
              <a:t> Les </a:t>
            </a:r>
            <a:r>
              <a:rPr lang="fr-FR" sz="2200" dirty="0"/>
              <a:t>concepts de </a:t>
            </a:r>
            <a:r>
              <a:rPr lang="fr-FR" sz="2200" dirty="0" err="1"/>
              <a:t>Knowledge</a:t>
            </a:r>
            <a:r>
              <a:rPr lang="fr-FR" sz="2200" dirty="0"/>
              <a:t> Management et de Communautés de Pratiques sont compris ; </a:t>
            </a:r>
          </a:p>
          <a:p>
            <a:pPr lvl="0">
              <a:buFont typeface="Arial" panose="020B0604020202020204" pitchFamily="34" charset="0"/>
              <a:buChar char="•"/>
            </a:pPr>
            <a:r>
              <a:rPr lang="fr-FR" sz="2200" dirty="0" smtClean="0"/>
              <a:t> La </a:t>
            </a:r>
            <a:r>
              <a:rPr lang="fr-FR" sz="2200" dirty="0"/>
              <a:t>méthodologie pour la mise en place d’une démarche de </a:t>
            </a:r>
            <a:r>
              <a:rPr lang="fr-FR" sz="2200" dirty="0" err="1"/>
              <a:t>Knowledge</a:t>
            </a:r>
            <a:r>
              <a:rPr lang="fr-FR" sz="2200" dirty="0"/>
              <a:t> Management est approfondie ;</a:t>
            </a:r>
          </a:p>
          <a:p>
            <a:pPr lvl="0">
              <a:buFont typeface="Arial" panose="020B0604020202020204" pitchFamily="34" charset="0"/>
              <a:buChar char="•"/>
            </a:pPr>
            <a:r>
              <a:rPr lang="fr-FR" sz="2200" dirty="0" smtClean="0"/>
              <a:t> Les </a:t>
            </a:r>
            <a:r>
              <a:rPr lang="fr-FR" sz="2200" dirty="0"/>
              <a:t>principes et règles de fonctionnement des Communautés de Pratiques sont discutés ;</a:t>
            </a:r>
          </a:p>
          <a:p>
            <a:pPr lvl="0">
              <a:buFont typeface="Arial" panose="020B0604020202020204" pitchFamily="34" charset="0"/>
              <a:buChar char="•"/>
            </a:pPr>
            <a:r>
              <a:rPr lang="fr-FR" sz="2200" dirty="0" smtClean="0"/>
              <a:t> Les </a:t>
            </a:r>
            <a:r>
              <a:rPr lang="fr-FR" sz="2200" dirty="0"/>
              <a:t>techniques d’incitation des membres du noyau KM et des contributeurs des </a:t>
            </a:r>
            <a:r>
              <a:rPr lang="fr-FR" sz="2200" dirty="0" err="1"/>
              <a:t>CoP</a:t>
            </a:r>
            <a:r>
              <a:rPr lang="fr-FR" sz="2200" dirty="0"/>
              <a:t> sont définies ;</a:t>
            </a:r>
          </a:p>
          <a:p>
            <a:pPr lvl="0">
              <a:buFont typeface="Arial" panose="020B0604020202020204" pitchFamily="34" charset="0"/>
              <a:buChar char="•"/>
            </a:pPr>
            <a:r>
              <a:rPr lang="fr-FR" sz="2200" dirty="0" smtClean="0"/>
              <a:t> L’importance </a:t>
            </a:r>
            <a:r>
              <a:rPr lang="fr-FR" sz="2200" dirty="0"/>
              <a:t>et le but du mini plan d’action KM sont partagés ;</a:t>
            </a:r>
          </a:p>
          <a:p>
            <a:pPr lvl="0">
              <a:buFont typeface="Arial" panose="020B0604020202020204" pitchFamily="34" charset="0"/>
              <a:buChar char="•"/>
            </a:pPr>
            <a:r>
              <a:rPr lang="fr-FR" sz="2200" dirty="0" smtClean="0"/>
              <a:t> Les </a:t>
            </a:r>
            <a:r>
              <a:rPr lang="fr-FR" sz="2200" dirty="0"/>
              <a:t>objectifs et l’utilité des mini plans d’actions KM dans le processus de renforcement des Caritas sont précisés.</a:t>
            </a:r>
          </a:p>
          <a:p>
            <a:endParaRPr lang="fr-FR" dirty="0"/>
          </a:p>
        </p:txBody>
      </p:sp>
    </p:spTree>
    <p:extLst>
      <p:ext uri="{BB962C8B-B14F-4D97-AF65-F5344CB8AC3E}">
        <p14:creationId xmlns:p14="http://schemas.microsoft.com/office/powerpoint/2010/main" val="34320881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1845734"/>
            <a:ext cx="10058400" cy="4466166"/>
          </a:xfrm>
        </p:spPr>
        <p:txBody>
          <a:bodyPr>
            <a:normAutofit fontScale="92500" lnSpcReduction="10000"/>
          </a:bodyPr>
          <a:lstStyle/>
          <a:p>
            <a:pPr>
              <a:buFont typeface="Arial" panose="020B0604020202020204" pitchFamily="34" charset="0"/>
              <a:buChar char="•"/>
            </a:pPr>
            <a:r>
              <a:rPr lang="fr-FR" sz="2400" dirty="0" smtClean="0"/>
              <a:t> Equipe ayant vécu des expériences (capitalisées ou non)</a:t>
            </a:r>
          </a:p>
          <a:p>
            <a:pPr marL="0" indent="0">
              <a:buNone/>
            </a:pPr>
            <a:endParaRPr lang="fr-FR" sz="200" dirty="0" smtClean="0"/>
          </a:p>
          <a:p>
            <a:pPr>
              <a:buFont typeface="Arial" panose="020B0604020202020204" pitchFamily="34" charset="0"/>
              <a:buChar char="•"/>
            </a:pPr>
            <a:r>
              <a:rPr lang="fr-FR" sz="2400" dirty="0" smtClean="0"/>
              <a:t> Personnes praticiens de longues durées aux connaissances reconnues (capitalisées ou non)</a:t>
            </a:r>
          </a:p>
          <a:p>
            <a:pPr marL="0" indent="0">
              <a:buNone/>
            </a:pPr>
            <a:endParaRPr lang="fr-FR" sz="200" dirty="0" smtClean="0"/>
          </a:p>
          <a:p>
            <a:pPr>
              <a:buFont typeface="Arial" panose="020B0604020202020204" pitchFamily="34" charset="0"/>
              <a:buChar char="•"/>
            </a:pPr>
            <a:r>
              <a:rPr lang="fr-FR" sz="2400" dirty="0" smtClean="0"/>
              <a:t> Compétences avérées dans des domaines d’action de la Caritas </a:t>
            </a:r>
          </a:p>
          <a:p>
            <a:pPr marL="658752" lvl="7" indent="-91440">
              <a:spcBef>
                <a:spcPts val="1200"/>
              </a:spcBef>
              <a:spcAft>
                <a:spcPts val="200"/>
              </a:spcAft>
              <a:buSzPct val="100000"/>
              <a:buFont typeface="Arial" panose="020B0604020202020204" pitchFamily="34" charset="0"/>
              <a:buChar char="•"/>
            </a:pPr>
            <a:r>
              <a:rPr lang="fr-FR" sz="1800" dirty="0" smtClean="0"/>
              <a:t> ‘‘</a:t>
            </a:r>
            <a:r>
              <a:rPr lang="fr-FR" sz="1800" dirty="0"/>
              <a:t>EXPERTISES’’ pour </a:t>
            </a:r>
            <a:r>
              <a:rPr lang="fr-FR" sz="1800" b="1" i="1" dirty="0"/>
              <a:t>documenter les connaissances </a:t>
            </a:r>
            <a:r>
              <a:rPr lang="fr-FR" sz="1800" dirty="0"/>
              <a:t>ou </a:t>
            </a:r>
            <a:r>
              <a:rPr lang="fr-FR" sz="1800" b="1" dirty="0"/>
              <a:t>compléter les </a:t>
            </a:r>
            <a:r>
              <a:rPr lang="fr-FR" sz="1800" b="1" dirty="0" smtClean="0"/>
              <a:t>documents</a:t>
            </a:r>
          </a:p>
          <a:p>
            <a:pPr marL="567312" lvl="7" indent="0">
              <a:spcBef>
                <a:spcPts val="1200"/>
              </a:spcBef>
              <a:spcAft>
                <a:spcPts val="200"/>
              </a:spcAft>
              <a:buSzPct val="100000"/>
              <a:buNone/>
            </a:pPr>
            <a:endParaRPr lang="fr-FR" sz="1800" b="1" dirty="0"/>
          </a:p>
          <a:p>
            <a:pPr>
              <a:buFont typeface="Wingdings" panose="05000000000000000000" pitchFamily="2" charset="2"/>
              <a:buChar char="ü"/>
            </a:pPr>
            <a:r>
              <a:rPr lang="fr-FR" dirty="0" smtClean="0"/>
              <a:t>    </a:t>
            </a:r>
            <a:r>
              <a:rPr lang="fr-FR" b="1" dirty="0" smtClean="0">
                <a:solidFill>
                  <a:schemeClr val="accent1"/>
                </a:solidFill>
              </a:rPr>
              <a:t>IDENTIFIER</a:t>
            </a:r>
          </a:p>
          <a:p>
            <a:pPr marL="0" indent="0">
              <a:buNone/>
            </a:pPr>
            <a:endParaRPr lang="fr-FR" sz="200" dirty="0" smtClean="0"/>
          </a:p>
          <a:p>
            <a:pPr>
              <a:buFont typeface="Wingdings" panose="05000000000000000000" pitchFamily="2" charset="2"/>
              <a:buChar char="ü"/>
            </a:pPr>
            <a:r>
              <a:rPr lang="fr-FR" dirty="0" smtClean="0"/>
              <a:t>    </a:t>
            </a:r>
            <a:r>
              <a:rPr lang="fr-FR" b="1" dirty="0" smtClean="0">
                <a:solidFill>
                  <a:schemeClr val="accent1"/>
                </a:solidFill>
              </a:rPr>
              <a:t>REPERTORIER</a:t>
            </a:r>
            <a:r>
              <a:rPr lang="fr-FR" dirty="0" smtClean="0"/>
              <a:t> (cartographie d’expertises, annuaire des consultants…)</a:t>
            </a:r>
          </a:p>
          <a:p>
            <a:pPr marL="0" indent="0">
              <a:buNone/>
            </a:pPr>
            <a:endParaRPr lang="fr-FR" sz="200" dirty="0" smtClean="0"/>
          </a:p>
          <a:p>
            <a:pPr>
              <a:buFont typeface="Wingdings" panose="05000000000000000000" pitchFamily="2" charset="2"/>
              <a:buChar char="ü"/>
            </a:pPr>
            <a:r>
              <a:rPr lang="fr-FR" dirty="0"/>
              <a:t> </a:t>
            </a:r>
            <a:r>
              <a:rPr lang="fr-FR" dirty="0" smtClean="0"/>
              <a:t>   </a:t>
            </a:r>
            <a:r>
              <a:rPr lang="fr-FR" b="1" dirty="0" smtClean="0">
                <a:solidFill>
                  <a:schemeClr val="accent1"/>
                </a:solidFill>
              </a:rPr>
              <a:t>VALORISER</a:t>
            </a:r>
            <a:r>
              <a:rPr lang="fr-FR" dirty="0" smtClean="0"/>
              <a:t> pour le bénéfice de l’organisation </a:t>
            </a:r>
            <a:endParaRPr lang="fr-FR" dirty="0"/>
          </a:p>
          <a:p>
            <a:pPr>
              <a:buFont typeface="Arial" panose="020B0604020202020204" pitchFamily="34" charset="0"/>
              <a:buChar char="•"/>
            </a:pPr>
            <a:endParaRPr lang="fr-FR" sz="2000" u="sng" dirty="0" smtClean="0"/>
          </a:p>
          <a:p>
            <a:pPr marL="384048" lvl="2" indent="0">
              <a:buNone/>
            </a:pPr>
            <a:endParaRPr lang="fr-FR" sz="400" dirty="0" smtClean="0"/>
          </a:p>
        </p:txBody>
      </p:sp>
      <p:sp>
        <p:nvSpPr>
          <p:cNvPr id="5" name="Espace réservé du contenu 2"/>
          <p:cNvSpPr txBox="1">
            <a:spLocks/>
          </p:cNvSpPr>
          <p:nvPr/>
        </p:nvSpPr>
        <p:spPr>
          <a:xfrm>
            <a:off x="953269" y="1238759"/>
            <a:ext cx="7414876"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La recherche d’expertises au sein et en dehors du réseau</a:t>
            </a:r>
            <a:r>
              <a:rPr lang="fr-FR" sz="1600" dirty="0" smtClean="0"/>
              <a:t> </a:t>
            </a:r>
            <a:endParaRPr lang="fr-FR" sz="1600" dirty="0"/>
          </a:p>
        </p:txBody>
      </p:sp>
      <p:sp>
        <p:nvSpPr>
          <p:cNvPr id="6" name="Titre 1"/>
          <p:cNvSpPr>
            <a:spLocks noGrp="1"/>
          </p:cNvSpPr>
          <p:nvPr>
            <p:ph type="title"/>
          </p:nvPr>
        </p:nvSpPr>
        <p:spPr>
          <a:xfrm>
            <a:off x="3788592" y="327261"/>
            <a:ext cx="8301808" cy="627017"/>
          </a:xfrm>
        </p:spPr>
        <p:txBody>
          <a:bodyPr>
            <a:normAutofit/>
          </a:bodyPr>
          <a:lstStyle/>
          <a:p>
            <a:r>
              <a:rPr lang="fr-FR" sz="4000" b="1" dirty="0" smtClean="0">
                <a:solidFill>
                  <a:srgbClr val="002060"/>
                </a:solidFill>
              </a:rPr>
              <a:t>KM: Repérer, capitaliser et transférer 9/20</a:t>
            </a:r>
            <a:endParaRPr lang="fr-FR" sz="4000" b="1" dirty="0">
              <a:solidFill>
                <a:srgbClr val="002060"/>
              </a:solidFill>
            </a:endParaRPr>
          </a:p>
        </p:txBody>
      </p:sp>
    </p:spTree>
    <p:extLst>
      <p:ext uri="{BB962C8B-B14F-4D97-AF65-F5344CB8AC3E}">
        <p14:creationId xmlns:p14="http://schemas.microsoft.com/office/powerpoint/2010/main" val="3495800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9297" y="3196057"/>
            <a:ext cx="3896555" cy="1450757"/>
          </a:xfrm>
        </p:spPr>
        <p:txBody>
          <a:bodyPr/>
          <a:lstStyle/>
          <a:p>
            <a:pPr algn="ctr"/>
            <a:r>
              <a:rPr lang="fr-FR" dirty="0" smtClean="0"/>
              <a:t>Transfert de Connaissances</a:t>
            </a:r>
            <a:endParaRPr lang="fr-FR" dirty="0"/>
          </a:p>
        </p:txBody>
      </p:sp>
      <p:sp>
        <p:nvSpPr>
          <p:cNvPr id="3" name="Espace réservé du contenu 2"/>
          <p:cNvSpPr>
            <a:spLocks noGrp="1"/>
          </p:cNvSpPr>
          <p:nvPr>
            <p:ph idx="1"/>
          </p:nvPr>
        </p:nvSpPr>
        <p:spPr>
          <a:xfrm>
            <a:off x="1429789" y="5832763"/>
            <a:ext cx="10058400" cy="83128"/>
          </a:xfrm>
        </p:spPr>
        <p:txBody>
          <a:bodyPr>
            <a:normAutofit fontScale="25000" lnSpcReduction="20000"/>
          </a:bodyPr>
          <a:lstStyle/>
          <a:p>
            <a:endParaRPr lang="fr-FR" dirty="0"/>
          </a:p>
        </p:txBody>
      </p:sp>
      <p:sp>
        <p:nvSpPr>
          <p:cNvPr id="6" name="Espace réservé du contenu 2"/>
          <p:cNvSpPr txBox="1">
            <a:spLocks/>
          </p:cNvSpPr>
          <p:nvPr/>
        </p:nvSpPr>
        <p:spPr>
          <a:xfrm>
            <a:off x="953269" y="1238759"/>
            <a:ext cx="3811236"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Transfert de connaissances</a:t>
            </a:r>
            <a:r>
              <a:rPr lang="fr-FR" sz="1600" dirty="0" smtClean="0"/>
              <a:t> </a:t>
            </a:r>
            <a:endParaRPr lang="fr-FR" sz="1600" dirty="0"/>
          </a:p>
        </p:txBody>
      </p:sp>
      <p:sp>
        <p:nvSpPr>
          <p:cNvPr id="7" name="Titre 1"/>
          <p:cNvSpPr txBox="1">
            <a:spLocks/>
          </p:cNvSpPr>
          <p:nvPr/>
        </p:nvSpPr>
        <p:spPr>
          <a:xfrm>
            <a:off x="3625516" y="332276"/>
            <a:ext cx="8400716" cy="627017"/>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KM: Repérer, capitaliser et transférer 10/20</a:t>
            </a:r>
            <a:endParaRPr lang="fr-FR" sz="4000" b="1" dirty="0">
              <a:solidFill>
                <a:srgbClr val="002060"/>
              </a:solidFill>
            </a:endParaRPr>
          </a:p>
        </p:txBody>
      </p:sp>
    </p:spTree>
    <p:extLst>
      <p:ext uri="{BB962C8B-B14F-4D97-AF65-F5344CB8AC3E}">
        <p14:creationId xmlns:p14="http://schemas.microsoft.com/office/powerpoint/2010/main" val="3689225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1845733"/>
            <a:ext cx="10058400" cy="4394645"/>
          </a:xfrm>
        </p:spPr>
        <p:txBody>
          <a:bodyPr/>
          <a:lstStyle/>
          <a:p>
            <a:pPr>
              <a:buFont typeface="Wingdings" panose="05000000000000000000" pitchFamily="2" charset="2"/>
              <a:buChar char="ü"/>
            </a:pPr>
            <a:r>
              <a:rPr lang="fr-FR" sz="2400" dirty="0" smtClean="0"/>
              <a:t>  Dynamique d’organisation apprenante : « différenciation par le capital connaissances »</a:t>
            </a:r>
          </a:p>
          <a:p>
            <a:pPr marL="0" indent="0">
              <a:buNone/>
            </a:pPr>
            <a:endParaRPr lang="fr-FR" sz="100" dirty="0" smtClean="0"/>
          </a:p>
          <a:p>
            <a:pPr>
              <a:buFont typeface="Wingdings" panose="05000000000000000000" pitchFamily="2" charset="2"/>
              <a:buChar char="ü"/>
            </a:pPr>
            <a:r>
              <a:rPr lang="fr-FR" sz="2400" dirty="0"/>
              <a:t>  </a:t>
            </a:r>
            <a:r>
              <a:rPr lang="fr-FR" sz="2400" dirty="0" smtClean="0"/>
              <a:t>Modèles d’action de RC pouvant s’appliquer aussi bien à l’individu qu’à l’organisation (groupe de travail, services, départements…)</a:t>
            </a:r>
          </a:p>
          <a:p>
            <a:pPr marL="0" indent="0">
              <a:buNone/>
            </a:pPr>
            <a:endParaRPr lang="fr-FR" sz="100" dirty="0" smtClean="0"/>
          </a:p>
          <a:p>
            <a:pPr>
              <a:buFont typeface="Arial" panose="020B0604020202020204" pitchFamily="34" charset="0"/>
              <a:buChar char="•"/>
            </a:pPr>
            <a:r>
              <a:rPr lang="fr-FR" sz="2400" dirty="0"/>
              <a:t> </a:t>
            </a:r>
            <a:r>
              <a:rPr lang="fr-FR" sz="2400" b="1" dirty="0" smtClean="0"/>
              <a:t>« ’‘Transfert </a:t>
            </a:r>
            <a:r>
              <a:rPr lang="fr-FR" sz="2400" b="1" dirty="0"/>
              <a:t>de </a:t>
            </a:r>
            <a:r>
              <a:rPr lang="fr-FR" sz="2400" b="1" dirty="0" smtClean="0"/>
              <a:t>Co’’ = ensemble des processus de distribution d’accès, d’utilisation et surtout d’apprentissage, voire de combinaison et de transposition, par lesquels les utilisateurs apprenants s’approprient les connaissances, de sorte qu’ils deviennent capables à leur tour de créer de la valeur en produisant leurs propres applications ou en créant de nouvelles connaissances »</a:t>
            </a:r>
          </a:p>
          <a:p>
            <a:pPr marL="0" indent="0">
              <a:buNone/>
            </a:pPr>
            <a:endParaRPr lang="fr-FR" dirty="0" smtClean="0"/>
          </a:p>
        </p:txBody>
      </p:sp>
      <p:sp>
        <p:nvSpPr>
          <p:cNvPr id="4" name="Titre 1"/>
          <p:cNvSpPr>
            <a:spLocks noGrp="1"/>
          </p:cNvSpPr>
          <p:nvPr>
            <p:ph type="title"/>
          </p:nvPr>
        </p:nvSpPr>
        <p:spPr>
          <a:xfrm>
            <a:off x="3320716" y="327261"/>
            <a:ext cx="8769685" cy="627017"/>
          </a:xfrm>
        </p:spPr>
        <p:txBody>
          <a:bodyPr>
            <a:normAutofit/>
          </a:bodyPr>
          <a:lstStyle/>
          <a:p>
            <a:r>
              <a:rPr lang="fr-FR" sz="4000" b="1" dirty="0" smtClean="0">
                <a:solidFill>
                  <a:srgbClr val="002060"/>
                </a:solidFill>
              </a:rPr>
              <a:t>KM: Repérer, capitaliser et transférer 11/20</a:t>
            </a:r>
            <a:endParaRPr lang="fr-FR" sz="4000" b="1" dirty="0">
              <a:solidFill>
                <a:srgbClr val="002060"/>
              </a:solidFill>
            </a:endParaRPr>
          </a:p>
        </p:txBody>
      </p:sp>
      <p:sp>
        <p:nvSpPr>
          <p:cNvPr id="5" name="Espace réservé du contenu 2"/>
          <p:cNvSpPr txBox="1">
            <a:spLocks/>
          </p:cNvSpPr>
          <p:nvPr/>
        </p:nvSpPr>
        <p:spPr>
          <a:xfrm>
            <a:off x="953269" y="1238759"/>
            <a:ext cx="3811236"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Transfert de connaissances</a:t>
            </a:r>
            <a:r>
              <a:rPr lang="fr-FR" sz="1600" dirty="0" smtClean="0"/>
              <a:t> </a:t>
            </a:r>
            <a:endParaRPr lang="fr-FR" sz="1600" dirty="0"/>
          </a:p>
        </p:txBody>
      </p:sp>
      <p:sp>
        <p:nvSpPr>
          <p:cNvPr id="6" name="Espace réservé du contenu 2"/>
          <p:cNvSpPr txBox="1">
            <a:spLocks/>
          </p:cNvSpPr>
          <p:nvPr/>
        </p:nvSpPr>
        <p:spPr>
          <a:xfrm>
            <a:off x="8436298" y="5727700"/>
            <a:ext cx="1594601" cy="38434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200" dirty="0" smtClean="0"/>
              <a:t>CEGOS</a:t>
            </a:r>
            <a:endParaRPr lang="fr-FR" sz="2200" dirty="0"/>
          </a:p>
        </p:txBody>
      </p:sp>
    </p:spTree>
    <p:extLst>
      <p:ext uri="{BB962C8B-B14F-4D97-AF65-F5344CB8AC3E}">
        <p14:creationId xmlns:p14="http://schemas.microsoft.com/office/powerpoint/2010/main" val="4012873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1219201" y="2164205"/>
            <a:ext cx="10412285" cy="3958046"/>
          </a:xfrm>
        </p:spPr>
        <p:txBody>
          <a:bodyPr/>
          <a:lstStyle/>
          <a:p>
            <a:pPr eaLnBrk="1" hangingPunct="1"/>
            <a:r>
              <a:rPr lang="fr-FR" altLang="fr-FR" sz="2400" dirty="0" smtClean="0"/>
              <a:t>Le management des </a:t>
            </a:r>
            <a:r>
              <a:rPr lang="fr-FR" altLang="fr-FR" sz="2400" dirty="0" smtClean="0"/>
              <a:t>connaissances sert à : </a:t>
            </a:r>
          </a:p>
          <a:p>
            <a:pPr eaLnBrk="1" hangingPunct="1">
              <a:buFont typeface="Arial" panose="020B0604020202020204" pitchFamily="34" charset="0"/>
              <a:buNone/>
            </a:pPr>
            <a:endParaRPr lang="fr-FR" altLang="fr-FR" sz="1200" dirty="0"/>
          </a:p>
          <a:p>
            <a:pPr lvl="2" eaLnBrk="1" hangingPunct="1"/>
            <a:r>
              <a:rPr lang="fr-FR" altLang="fr-FR" sz="2400" dirty="0"/>
              <a:t>Valoriser les expériences et les bonnes pratiques du réseau Caritas ; </a:t>
            </a:r>
          </a:p>
          <a:p>
            <a:pPr lvl="2" eaLnBrk="1" hangingPunct="1">
              <a:buFont typeface="Arial" panose="020B0604020202020204" pitchFamily="34" charset="0"/>
              <a:buNone/>
            </a:pPr>
            <a:endParaRPr lang="fr-FR" altLang="fr-FR" sz="1200" dirty="0"/>
          </a:p>
          <a:p>
            <a:pPr lvl="2" eaLnBrk="1" hangingPunct="1"/>
            <a:r>
              <a:rPr lang="fr-FR" altLang="fr-FR" sz="2400" dirty="0"/>
              <a:t>Mutualiser les compétences et apprendre les uns des autres ;</a:t>
            </a:r>
          </a:p>
          <a:p>
            <a:pPr lvl="2" eaLnBrk="1" hangingPunct="1">
              <a:buFont typeface="Arial" panose="020B0604020202020204" pitchFamily="34" charset="0"/>
              <a:buNone/>
            </a:pPr>
            <a:endParaRPr lang="fr-FR" altLang="fr-FR" sz="1200" dirty="0"/>
          </a:p>
          <a:p>
            <a:pPr lvl="2" eaLnBrk="1" hangingPunct="1"/>
            <a:r>
              <a:rPr lang="fr-FR" altLang="fr-FR" sz="2400" dirty="0"/>
              <a:t>Etablir des réseaux humains de connaissances ;</a:t>
            </a:r>
          </a:p>
          <a:p>
            <a:pPr lvl="2" eaLnBrk="1" hangingPunct="1">
              <a:buFont typeface="Arial" panose="020B0604020202020204" pitchFamily="34" charset="0"/>
              <a:buNone/>
            </a:pPr>
            <a:endParaRPr lang="fr-FR" altLang="fr-FR" sz="1200" dirty="0"/>
          </a:p>
          <a:p>
            <a:pPr lvl="2" eaLnBrk="1" hangingPunct="1"/>
            <a:r>
              <a:rPr lang="fr-FR" altLang="fr-FR" sz="2400" dirty="0"/>
              <a:t>Stimuler la production de documents de capitalisation, supports alternatifs d’apprentissage constituent la base d’un réseau </a:t>
            </a:r>
            <a:r>
              <a:rPr lang="fr-FR" altLang="fr-FR" sz="2400" dirty="0" smtClean="0"/>
              <a:t>apprenant</a:t>
            </a:r>
            <a:endParaRPr lang="fr-FR" altLang="fr-FR" sz="2400" dirty="0" smtClean="0"/>
          </a:p>
        </p:txBody>
      </p:sp>
      <p:sp>
        <p:nvSpPr>
          <p:cNvPr id="7" name="Espace réservé du contenu 2"/>
          <p:cNvSpPr txBox="1">
            <a:spLocks/>
          </p:cNvSpPr>
          <p:nvPr/>
        </p:nvSpPr>
        <p:spPr>
          <a:xfrm>
            <a:off x="940569" y="1258318"/>
            <a:ext cx="5974003"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L’élaboration d’un plan d’action KM</a:t>
            </a:r>
            <a:r>
              <a:rPr lang="fr-FR" sz="1600" dirty="0" smtClean="0"/>
              <a:t> </a:t>
            </a:r>
            <a:endParaRPr lang="fr-FR" sz="1600" dirty="0"/>
          </a:p>
        </p:txBody>
      </p:sp>
      <p:sp>
        <p:nvSpPr>
          <p:cNvPr id="9" name="Titre 1"/>
          <p:cNvSpPr>
            <a:spLocks noGrp="1"/>
          </p:cNvSpPr>
          <p:nvPr>
            <p:ph type="title"/>
          </p:nvPr>
        </p:nvSpPr>
        <p:spPr>
          <a:xfrm>
            <a:off x="3545305" y="327261"/>
            <a:ext cx="8545095" cy="627017"/>
          </a:xfrm>
        </p:spPr>
        <p:txBody>
          <a:bodyPr>
            <a:normAutofit/>
          </a:bodyPr>
          <a:lstStyle/>
          <a:p>
            <a:r>
              <a:rPr lang="fr-FR" sz="4000" b="1" dirty="0" smtClean="0">
                <a:solidFill>
                  <a:srgbClr val="002060"/>
                </a:solidFill>
              </a:rPr>
              <a:t>KM: Repérer, capitaliser et transférer 14/20</a:t>
            </a:r>
            <a:endParaRPr lang="fr-FR" sz="4000" b="1" dirty="0">
              <a:solidFill>
                <a:srgbClr val="002060"/>
              </a:solidFill>
            </a:endParaRPr>
          </a:p>
        </p:txBody>
      </p:sp>
    </p:spTree>
    <p:extLst>
      <p:ext uri="{BB962C8B-B14F-4D97-AF65-F5344CB8AC3E}">
        <p14:creationId xmlns:p14="http://schemas.microsoft.com/office/powerpoint/2010/main" val="14913558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84388" y="2532505"/>
            <a:ext cx="7993062" cy="2776095"/>
          </a:xfrm>
        </p:spPr>
        <p:txBody>
          <a:bodyPr rtlCol="0">
            <a:normAutofit/>
          </a:bodyPr>
          <a:lstStyle/>
          <a:p>
            <a:pPr>
              <a:spcAft>
                <a:spcPts val="0"/>
              </a:spcAft>
              <a:defRPr/>
            </a:pPr>
            <a:r>
              <a:rPr lang="fr-FR" sz="2400" dirty="0"/>
              <a:t>Qui a besoin d’une connaissance ? : </a:t>
            </a:r>
            <a:r>
              <a:rPr lang="fr-FR" sz="2400" b="1" dirty="0">
                <a:solidFill>
                  <a:schemeClr val="accent6">
                    <a:lumMod val="50000"/>
                  </a:schemeClr>
                </a:solidFill>
              </a:rPr>
              <a:t>Demande</a:t>
            </a:r>
          </a:p>
          <a:p>
            <a:pPr>
              <a:spcAft>
                <a:spcPts val="0"/>
              </a:spcAft>
              <a:buNone/>
              <a:defRPr/>
            </a:pPr>
            <a:endParaRPr lang="fr-FR" sz="1000" dirty="0"/>
          </a:p>
          <a:p>
            <a:pPr>
              <a:spcAft>
                <a:spcPts val="0"/>
              </a:spcAft>
              <a:defRPr/>
            </a:pPr>
            <a:r>
              <a:rPr lang="fr-FR" sz="2400" dirty="0"/>
              <a:t>Pour quoi faire ? : </a:t>
            </a:r>
            <a:r>
              <a:rPr lang="fr-FR" sz="2400" b="1" dirty="0">
                <a:solidFill>
                  <a:schemeClr val="accent6">
                    <a:lumMod val="50000"/>
                  </a:schemeClr>
                </a:solidFill>
              </a:rPr>
              <a:t>Projet d’utilisation </a:t>
            </a:r>
          </a:p>
          <a:p>
            <a:pPr>
              <a:spcAft>
                <a:spcPts val="0"/>
              </a:spcAft>
              <a:buNone/>
              <a:defRPr/>
            </a:pPr>
            <a:endParaRPr lang="fr-FR" sz="1000" dirty="0"/>
          </a:p>
          <a:p>
            <a:pPr>
              <a:spcAft>
                <a:spcPts val="0"/>
              </a:spcAft>
              <a:defRPr/>
            </a:pPr>
            <a:r>
              <a:rPr lang="fr-FR" sz="2400" dirty="0"/>
              <a:t>De quelle connaissance </a:t>
            </a:r>
            <a:r>
              <a:rPr lang="fr-FR" sz="2400" b="1" dirty="0"/>
              <a:t>précisément</a:t>
            </a:r>
            <a:r>
              <a:rPr lang="fr-FR" sz="2400" dirty="0"/>
              <a:t> à t-il besoin ?</a:t>
            </a:r>
          </a:p>
          <a:p>
            <a:pPr>
              <a:spcAft>
                <a:spcPts val="0"/>
              </a:spcAft>
              <a:buNone/>
              <a:defRPr/>
            </a:pPr>
            <a:endParaRPr lang="fr-FR" sz="1000" dirty="0"/>
          </a:p>
          <a:p>
            <a:pPr>
              <a:spcAft>
                <a:spcPts val="0"/>
              </a:spcAft>
              <a:defRPr/>
            </a:pPr>
            <a:r>
              <a:rPr lang="fr-FR" sz="2400" dirty="0"/>
              <a:t>Sous quelle </a:t>
            </a:r>
            <a:r>
              <a:rPr lang="fr-FR" sz="2400" b="1" dirty="0"/>
              <a:t>forme</a:t>
            </a:r>
            <a:r>
              <a:rPr lang="fr-FR" sz="2400" dirty="0"/>
              <a:t> en a-t-il</a:t>
            </a:r>
            <a:r>
              <a:rPr lang="fr-FR" sz="2400" dirty="0"/>
              <a:t> besoin ? </a:t>
            </a:r>
          </a:p>
        </p:txBody>
      </p:sp>
      <p:sp>
        <p:nvSpPr>
          <p:cNvPr id="5" name="Espace réservé du contenu 2"/>
          <p:cNvSpPr txBox="1">
            <a:spLocks/>
          </p:cNvSpPr>
          <p:nvPr/>
        </p:nvSpPr>
        <p:spPr>
          <a:xfrm>
            <a:off x="953269" y="1238759"/>
            <a:ext cx="5974003"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L’élaboration d’un plan d’action KM</a:t>
            </a:r>
            <a:r>
              <a:rPr lang="fr-FR" sz="1600" dirty="0" smtClean="0"/>
              <a:t> </a:t>
            </a:r>
            <a:endParaRPr lang="fr-FR" sz="1600" dirty="0"/>
          </a:p>
        </p:txBody>
      </p:sp>
      <p:sp>
        <p:nvSpPr>
          <p:cNvPr id="8" name="Titre 1"/>
          <p:cNvSpPr>
            <a:spLocks noGrp="1"/>
          </p:cNvSpPr>
          <p:nvPr>
            <p:ph type="title"/>
          </p:nvPr>
        </p:nvSpPr>
        <p:spPr>
          <a:xfrm>
            <a:off x="3545305" y="327261"/>
            <a:ext cx="8545095" cy="627017"/>
          </a:xfrm>
        </p:spPr>
        <p:txBody>
          <a:bodyPr>
            <a:normAutofit/>
          </a:bodyPr>
          <a:lstStyle/>
          <a:p>
            <a:r>
              <a:rPr lang="fr-FR" sz="4000" b="1" dirty="0" smtClean="0">
                <a:solidFill>
                  <a:srgbClr val="002060"/>
                </a:solidFill>
              </a:rPr>
              <a:t>KM: Repérer, capitaliser et transférer 15/20</a:t>
            </a:r>
            <a:endParaRPr lang="fr-FR" sz="4000" b="1" dirty="0">
              <a:solidFill>
                <a:srgbClr val="002060"/>
              </a:solidFill>
            </a:endParaRPr>
          </a:p>
        </p:txBody>
      </p:sp>
    </p:spTree>
    <p:extLst>
      <p:ext uri="{BB962C8B-B14F-4D97-AF65-F5344CB8AC3E}">
        <p14:creationId xmlns:p14="http://schemas.microsoft.com/office/powerpoint/2010/main" val="40086525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6480" y="1800658"/>
            <a:ext cx="10058400" cy="4511242"/>
          </a:xfrm>
        </p:spPr>
        <p:txBody>
          <a:bodyPr>
            <a:normAutofit fontScale="92500" lnSpcReduction="10000"/>
          </a:bodyPr>
          <a:lstStyle/>
          <a:p>
            <a:pPr>
              <a:buFont typeface="Arial" panose="020B0604020202020204" pitchFamily="34" charset="0"/>
              <a:buChar char="•"/>
            </a:pPr>
            <a:r>
              <a:rPr lang="fr-FR" sz="2600" dirty="0" smtClean="0"/>
              <a:t> Définir la vision KM  : </a:t>
            </a:r>
          </a:p>
          <a:p>
            <a:pPr lvl="2">
              <a:buFont typeface="Arial" panose="020B0604020202020204" pitchFamily="34" charset="0"/>
              <a:buChar char="•"/>
            </a:pPr>
            <a:r>
              <a:rPr lang="fr-FR" sz="1800" dirty="0"/>
              <a:t> </a:t>
            </a:r>
            <a:r>
              <a:rPr lang="fr-FR" sz="2000" dirty="0"/>
              <a:t>E</a:t>
            </a:r>
            <a:r>
              <a:rPr lang="fr-FR" sz="2000" dirty="0" smtClean="0"/>
              <a:t>xemple de </a:t>
            </a:r>
            <a:r>
              <a:rPr lang="fr-FR" sz="2000" b="1" dirty="0" err="1" smtClean="0"/>
              <a:t>LuxDev</a:t>
            </a:r>
            <a:r>
              <a:rPr lang="fr-FR" sz="2000" dirty="0" smtClean="0"/>
              <a:t> : </a:t>
            </a:r>
            <a:r>
              <a:rPr lang="fr-FR" sz="2000" b="1" i="1" dirty="0" smtClean="0">
                <a:solidFill>
                  <a:schemeClr val="bg1">
                    <a:lumMod val="50000"/>
                  </a:schemeClr>
                </a:solidFill>
              </a:rPr>
              <a:t>« Nous investissions dans le développement de nos compétences et dans la capitalisation de nos connaissances et de nos expériences »</a:t>
            </a:r>
          </a:p>
          <a:p>
            <a:pPr marL="384048" lvl="2" indent="0">
              <a:buNone/>
            </a:pPr>
            <a:endParaRPr lang="fr-FR" sz="200" dirty="0" smtClean="0"/>
          </a:p>
          <a:p>
            <a:pPr>
              <a:buFont typeface="Arial" panose="020B0604020202020204" pitchFamily="34" charset="0"/>
              <a:buChar char="•"/>
            </a:pPr>
            <a:r>
              <a:rPr lang="fr-FR" sz="2600" dirty="0"/>
              <a:t> </a:t>
            </a:r>
            <a:r>
              <a:rPr lang="fr-FR" sz="2600" dirty="0" smtClean="0"/>
              <a:t>Fixer des objectifs : déterminer le périmètre de travail</a:t>
            </a:r>
          </a:p>
          <a:p>
            <a:pPr marL="566928" lvl="3" indent="0">
              <a:buNone/>
            </a:pPr>
            <a:r>
              <a:rPr lang="fr-FR" i="1" dirty="0" smtClean="0"/>
              <a:t>      </a:t>
            </a:r>
            <a:r>
              <a:rPr lang="fr-FR" sz="2000" i="1" dirty="0" smtClean="0"/>
              <a:t>Conseils </a:t>
            </a:r>
            <a:r>
              <a:rPr lang="fr-FR" sz="2000" dirty="0" smtClean="0"/>
              <a:t>: </a:t>
            </a:r>
          </a:p>
          <a:p>
            <a:pPr lvl="3">
              <a:buFont typeface="Wingdings" panose="05000000000000000000" pitchFamily="2" charset="2"/>
              <a:buChar char="ü"/>
            </a:pPr>
            <a:r>
              <a:rPr lang="fr-FR" sz="2000" dirty="0" smtClean="0"/>
              <a:t> cibler en priorité : le risque de rareté et de volatilité de la connaissance, les connaissances porteuses de création de valeur ajoutée pour l’organisation…</a:t>
            </a:r>
          </a:p>
          <a:p>
            <a:pPr lvl="3">
              <a:buFont typeface="Wingdings" panose="05000000000000000000" pitchFamily="2" charset="2"/>
              <a:buChar char="ü"/>
            </a:pPr>
            <a:r>
              <a:rPr lang="fr-FR" sz="2000" dirty="0"/>
              <a:t> </a:t>
            </a:r>
            <a:r>
              <a:rPr lang="fr-FR" sz="2000" dirty="0" smtClean="0"/>
              <a:t>avoir à l’idée la quantité et l’interconnexion entre les connaissances…</a:t>
            </a:r>
          </a:p>
          <a:p>
            <a:pPr>
              <a:buFont typeface="Arial" panose="020B0604020202020204" pitchFamily="34" charset="0"/>
              <a:buChar char="•"/>
            </a:pPr>
            <a:r>
              <a:rPr lang="fr-FR" sz="2600" dirty="0"/>
              <a:t> </a:t>
            </a:r>
            <a:r>
              <a:rPr lang="fr-FR" sz="2600" dirty="0" smtClean="0"/>
              <a:t>Définir les champs couverts selon les axes :  </a:t>
            </a:r>
          </a:p>
          <a:p>
            <a:pPr marL="566928" lvl="3" indent="0">
              <a:buNone/>
            </a:pPr>
            <a:endParaRPr lang="fr-FR" sz="200" dirty="0" smtClean="0"/>
          </a:p>
          <a:p>
            <a:pPr lvl="3">
              <a:buFont typeface="Wingdings" panose="05000000000000000000" pitchFamily="2" charset="2"/>
              <a:buChar char="§"/>
            </a:pPr>
            <a:r>
              <a:rPr lang="fr-FR" sz="2000" dirty="0" smtClean="0"/>
              <a:t>Activités</a:t>
            </a:r>
          </a:p>
          <a:p>
            <a:pPr lvl="3">
              <a:buFont typeface="Wingdings" panose="05000000000000000000" pitchFamily="2" charset="2"/>
              <a:buChar char="§"/>
            </a:pPr>
            <a:r>
              <a:rPr lang="fr-FR" sz="2000" dirty="0"/>
              <a:t> </a:t>
            </a:r>
            <a:r>
              <a:rPr lang="fr-FR" sz="2000" dirty="0" smtClean="0"/>
              <a:t>ressources / Moyens</a:t>
            </a:r>
          </a:p>
          <a:p>
            <a:pPr lvl="3">
              <a:buFont typeface="Wingdings" panose="05000000000000000000" pitchFamily="2" charset="2"/>
              <a:buChar char="§"/>
            </a:pPr>
            <a:r>
              <a:rPr lang="fr-FR" sz="2000" dirty="0"/>
              <a:t> </a:t>
            </a:r>
            <a:r>
              <a:rPr lang="fr-FR" sz="2000" dirty="0" smtClean="0"/>
              <a:t>Produits et/ou services et ou/ou livrables ou système</a:t>
            </a:r>
          </a:p>
          <a:p>
            <a:pPr lvl="3">
              <a:buFont typeface="Wingdings" panose="05000000000000000000" pitchFamily="2" charset="2"/>
              <a:buChar char="§"/>
            </a:pPr>
            <a:r>
              <a:rPr lang="fr-FR" sz="2000" dirty="0" smtClean="0"/>
              <a:t>Savoirs de référence </a:t>
            </a:r>
            <a:endParaRPr lang="fr-FR" sz="2000" dirty="0"/>
          </a:p>
        </p:txBody>
      </p:sp>
      <p:sp>
        <p:nvSpPr>
          <p:cNvPr id="5" name="Espace réservé du contenu 2"/>
          <p:cNvSpPr txBox="1">
            <a:spLocks/>
          </p:cNvSpPr>
          <p:nvPr/>
        </p:nvSpPr>
        <p:spPr>
          <a:xfrm>
            <a:off x="953269" y="1238759"/>
            <a:ext cx="5974003"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L’élaboration d’un plan d’action KM</a:t>
            </a:r>
            <a:r>
              <a:rPr lang="fr-FR" sz="1600" dirty="0" smtClean="0"/>
              <a:t> </a:t>
            </a:r>
            <a:endParaRPr lang="fr-FR" sz="1600" dirty="0"/>
          </a:p>
        </p:txBody>
      </p:sp>
      <p:sp>
        <p:nvSpPr>
          <p:cNvPr id="6" name="Titre 1"/>
          <p:cNvSpPr>
            <a:spLocks noGrp="1"/>
          </p:cNvSpPr>
          <p:nvPr>
            <p:ph type="title"/>
          </p:nvPr>
        </p:nvSpPr>
        <p:spPr>
          <a:xfrm>
            <a:off x="3352800" y="327261"/>
            <a:ext cx="8737600" cy="627017"/>
          </a:xfrm>
        </p:spPr>
        <p:txBody>
          <a:bodyPr>
            <a:normAutofit/>
          </a:bodyPr>
          <a:lstStyle/>
          <a:p>
            <a:r>
              <a:rPr lang="fr-FR" sz="4000" b="1" dirty="0" smtClean="0">
                <a:solidFill>
                  <a:srgbClr val="002060"/>
                </a:solidFill>
              </a:rPr>
              <a:t>KM: Repérer, capitaliser et transférer 16/20</a:t>
            </a:r>
            <a:endParaRPr lang="fr-FR" sz="4000" b="1" dirty="0">
              <a:solidFill>
                <a:srgbClr val="002060"/>
              </a:solidFill>
            </a:endParaRPr>
          </a:p>
        </p:txBody>
      </p:sp>
    </p:spTree>
    <p:extLst>
      <p:ext uri="{BB962C8B-B14F-4D97-AF65-F5344CB8AC3E}">
        <p14:creationId xmlns:p14="http://schemas.microsoft.com/office/powerpoint/2010/main" val="32510146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6480" y="1701800"/>
            <a:ext cx="10058400" cy="4749800"/>
          </a:xfrm>
        </p:spPr>
        <p:txBody>
          <a:bodyPr>
            <a:normAutofit/>
          </a:bodyPr>
          <a:lstStyle/>
          <a:p>
            <a:pPr>
              <a:buFont typeface="Arial" panose="020B0604020202020204" pitchFamily="34" charset="0"/>
              <a:buChar char="•"/>
            </a:pPr>
            <a:r>
              <a:rPr lang="fr-FR" sz="2300" dirty="0" smtClean="0"/>
              <a:t> Identifier les activités à mener : </a:t>
            </a:r>
            <a:r>
              <a:rPr lang="fr-FR" sz="2300" i="1" dirty="0" smtClean="0"/>
              <a:t>établir le niveau de criticité ou de valeur des champs de connaissances retenus</a:t>
            </a:r>
            <a:r>
              <a:rPr lang="fr-FR" sz="2300" dirty="0" smtClean="0"/>
              <a:t> (créer de la VALEUR ou éviter d’en perdre) </a:t>
            </a:r>
          </a:p>
          <a:p>
            <a:pPr marL="0" indent="0">
              <a:buNone/>
            </a:pPr>
            <a:endParaRPr lang="fr-FR" sz="100" dirty="0" smtClean="0"/>
          </a:p>
          <a:p>
            <a:pPr>
              <a:buFont typeface="Arial" panose="020B0604020202020204" pitchFamily="34" charset="0"/>
              <a:buChar char="•"/>
            </a:pPr>
            <a:r>
              <a:rPr lang="fr-FR" sz="2400" dirty="0" smtClean="0"/>
              <a:t> </a:t>
            </a:r>
            <a:r>
              <a:rPr lang="fr-FR" sz="2300" dirty="0" smtClean="0"/>
              <a:t>Mobiliser les équipes : désigner les responsables de chaque activité</a:t>
            </a:r>
          </a:p>
          <a:p>
            <a:pPr marL="0" indent="0">
              <a:buNone/>
            </a:pPr>
            <a:endParaRPr lang="fr-FR" sz="100" dirty="0" smtClean="0"/>
          </a:p>
          <a:p>
            <a:pPr>
              <a:buFont typeface="Arial" panose="020B0604020202020204" pitchFamily="34" charset="0"/>
              <a:buChar char="•"/>
            </a:pPr>
            <a:r>
              <a:rPr lang="fr-FR" sz="2400" dirty="0"/>
              <a:t> </a:t>
            </a:r>
            <a:r>
              <a:rPr lang="fr-FR" sz="2300" dirty="0" smtClean="0"/>
              <a:t>Définir les périodes de mise en œuvre de chaque action</a:t>
            </a:r>
          </a:p>
          <a:p>
            <a:pPr marL="0" indent="0">
              <a:buNone/>
            </a:pPr>
            <a:endParaRPr lang="fr-FR" sz="100" dirty="0" smtClean="0"/>
          </a:p>
          <a:p>
            <a:pPr>
              <a:buFont typeface="Arial" panose="020B0604020202020204" pitchFamily="34" charset="0"/>
              <a:buChar char="•"/>
            </a:pPr>
            <a:r>
              <a:rPr lang="fr-FR" sz="2400" dirty="0"/>
              <a:t> </a:t>
            </a:r>
            <a:r>
              <a:rPr lang="fr-FR" sz="2300" dirty="0" smtClean="0"/>
              <a:t>Elaborer le budget</a:t>
            </a:r>
          </a:p>
          <a:p>
            <a:pPr marL="0" indent="0">
              <a:buNone/>
            </a:pPr>
            <a:endParaRPr lang="fr-FR" sz="100" dirty="0" smtClean="0"/>
          </a:p>
          <a:p>
            <a:pPr>
              <a:buFont typeface="Arial" panose="020B0604020202020204" pitchFamily="34" charset="0"/>
              <a:buChar char="•"/>
            </a:pPr>
            <a:r>
              <a:rPr lang="fr-FR" sz="2400" dirty="0"/>
              <a:t> </a:t>
            </a:r>
            <a:r>
              <a:rPr lang="fr-FR" sz="2300" dirty="0"/>
              <a:t>F</a:t>
            </a:r>
            <a:r>
              <a:rPr lang="fr-FR" sz="2300" dirty="0" smtClean="0"/>
              <a:t>ormuler mes demandes d’accompagnement </a:t>
            </a:r>
          </a:p>
          <a:p>
            <a:pPr marL="0" indent="0">
              <a:buNone/>
            </a:pPr>
            <a:endParaRPr lang="fr-FR" sz="100" dirty="0" smtClean="0"/>
          </a:p>
          <a:p>
            <a:pPr>
              <a:buFont typeface="Arial" panose="020B0604020202020204" pitchFamily="34" charset="0"/>
              <a:buChar char="•"/>
            </a:pPr>
            <a:r>
              <a:rPr lang="fr-FR" sz="2400" dirty="0" smtClean="0"/>
              <a:t> </a:t>
            </a:r>
            <a:r>
              <a:rPr lang="fr-FR" sz="2300" dirty="0" smtClean="0"/>
              <a:t>Faire valider par les Décider </a:t>
            </a:r>
          </a:p>
          <a:p>
            <a:pPr marL="1271400" lvl="7" indent="0">
              <a:buNone/>
            </a:pPr>
            <a:endParaRPr lang="fr-FR" sz="600" dirty="0" smtClean="0"/>
          </a:p>
          <a:p>
            <a:pPr lvl="7">
              <a:buFont typeface="Wingdings" panose="05000000000000000000" pitchFamily="2" charset="2"/>
              <a:buChar char="Ø"/>
            </a:pPr>
            <a:r>
              <a:rPr lang="fr-FR" sz="2000" b="1" i="1" dirty="0" smtClean="0">
                <a:solidFill>
                  <a:schemeClr val="bg1">
                    <a:lumMod val="50000"/>
                  </a:schemeClr>
                </a:solidFill>
              </a:rPr>
              <a:t>    Exemple du plan de Caritas Sénégal</a:t>
            </a:r>
          </a:p>
        </p:txBody>
      </p:sp>
      <p:sp>
        <p:nvSpPr>
          <p:cNvPr id="5" name="Espace réservé du contenu 2"/>
          <p:cNvSpPr txBox="1">
            <a:spLocks/>
          </p:cNvSpPr>
          <p:nvPr/>
        </p:nvSpPr>
        <p:spPr>
          <a:xfrm>
            <a:off x="953269" y="1238759"/>
            <a:ext cx="5974003"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L’élaboration d’un plan d’action KM</a:t>
            </a:r>
            <a:r>
              <a:rPr lang="fr-FR" sz="1600" dirty="0" smtClean="0"/>
              <a:t> </a:t>
            </a:r>
            <a:endParaRPr lang="fr-FR" sz="1600" dirty="0"/>
          </a:p>
        </p:txBody>
      </p:sp>
      <p:sp>
        <p:nvSpPr>
          <p:cNvPr id="6" name="Titre 1"/>
          <p:cNvSpPr>
            <a:spLocks noGrp="1"/>
          </p:cNvSpPr>
          <p:nvPr>
            <p:ph type="title"/>
          </p:nvPr>
        </p:nvSpPr>
        <p:spPr>
          <a:xfrm>
            <a:off x="3433011" y="327261"/>
            <a:ext cx="8657389" cy="627017"/>
          </a:xfrm>
        </p:spPr>
        <p:txBody>
          <a:bodyPr>
            <a:normAutofit/>
          </a:bodyPr>
          <a:lstStyle/>
          <a:p>
            <a:r>
              <a:rPr lang="fr-FR" sz="4000" b="1" dirty="0" smtClean="0">
                <a:solidFill>
                  <a:srgbClr val="002060"/>
                </a:solidFill>
              </a:rPr>
              <a:t>KM: Repérer, capitaliser et transférer 17/20</a:t>
            </a:r>
            <a:endParaRPr lang="fr-FR" sz="4000" b="1" dirty="0">
              <a:solidFill>
                <a:srgbClr val="002060"/>
              </a:solidFill>
            </a:endParaRPr>
          </a:p>
        </p:txBody>
      </p:sp>
    </p:spTree>
    <p:extLst>
      <p:ext uri="{BB962C8B-B14F-4D97-AF65-F5344CB8AC3E}">
        <p14:creationId xmlns:p14="http://schemas.microsoft.com/office/powerpoint/2010/main" val="1448194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contenu 2"/>
          <p:cNvSpPr>
            <a:spLocks noGrp="1"/>
          </p:cNvSpPr>
          <p:nvPr>
            <p:ph idx="1"/>
          </p:nvPr>
        </p:nvSpPr>
        <p:spPr>
          <a:xfrm>
            <a:off x="1431925" y="4583115"/>
            <a:ext cx="2517775" cy="792161"/>
          </a:xfrm>
        </p:spPr>
        <p:txBody>
          <a:bodyPr>
            <a:normAutofit lnSpcReduction="10000"/>
          </a:bodyPr>
          <a:lstStyle/>
          <a:p>
            <a:pPr>
              <a:buFont typeface="Arial" panose="020B0604020202020204" pitchFamily="34" charset="0"/>
              <a:buNone/>
            </a:pPr>
            <a:r>
              <a:rPr lang="fr-FR" altLang="fr-FR" b="1" dirty="0">
                <a:solidFill>
                  <a:srgbClr val="FF0000"/>
                </a:solidFill>
              </a:rPr>
              <a:t>P</a:t>
            </a:r>
            <a:r>
              <a:rPr lang="fr-FR" altLang="fr-FR" b="1" dirty="0" smtClean="0">
                <a:solidFill>
                  <a:srgbClr val="FF0000"/>
                </a:solidFill>
              </a:rPr>
              <a:t>lan </a:t>
            </a:r>
            <a:r>
              <a:rPr lang="fr-FR" altLang="fr-FR" b="1" dirty="0" smtClean="0">
                <a:solidFill>
                  <a:srgbClr val="FF0000"/>
                </a:solidFill>
              </a:rPr>
              <a:t>d’actions KM </a:t>
            </a:r>
            <a:endParaRPr lang="fr-FR" altLang="fr-FR" b="1" dirty="0" smtClean="0">
              <a:solidFill>
                <a:srgbClr val="FF0000"/>
              </a:solidFill>
            </a:endParaRPr>
          </a:p>
          <a:p>
            <a:pPr>
              <a:buFont typeface="Arial" panose="020B0604020202020204" pitchFamily="34" charset="0"/>
              <a:buNone/>
            </a:pPr>
            <a:r>
              <a:rPr lang="fr-FR" altLang="fr-FR" b="1" dirty="0" smtClean="0">
                <a:solidFill>
                  <a:srgbClr val="FF0000"/>
                </a:solidFill>
              </a:rPr>
              <a:t>d’une </a:t>
            </a:r>
            <a:r>
              <a:rPr lang="fr-FR" altLang="fr-FR" b="1" dirty="0" smtClean="0">
                <a:solidFill>
                  <a:srgbClr val="FF0000"/>
                </a:solidFill>
              </a:rPr>
              <a:t>Caritas</a:t>
            </a:r>
            <a:r>
              <a:rPr lang="fr-FR" altLang="fr-FR" b="1" dirty="0" smtClean="0"/>
              <a:t> </a:t>
            </a:r>
            <a:endParaRPr lang="fr-FR" altLang="fr-FR" dirty="0" smtClean="0"/>
          </a:p>
          <a:p>
            <a:endParaRPr lang="fr-FR" altLang="fr-FR" dirty="0" smtClean="0"/>
          </a:p>
        </p:txBody>
      </p:sp>
      <p:pic>
        <p:nvPicPr>
          <p:cNvPr id="39940" name="Diagramme 9"/>
          <p:cNvPicPr>
            <a:picLocks noChangeArrowheads="1"/>
          </p:cNvPicPr>
          <p:nvPr/>
        </p:nvPicPr>
        <p:blipFill>
          <a:blip r:embed="rId2">
            <a:extLst>
              <a:ext uri="{28A0092B-C50C-407E-A947-70E740481C1C}">
                <a14:useLocalDpi xmlns:a14="http://schemas.microsoft.com/office/drawing/2010/main" val="0"/>
              </a:ext>
            </a:extLst>
          </a:blip>
          <a:srcRect t="-5188" b="-2594"/>
          <a:stretch>
            <a:fillRect/>
          </a:stretch>
        </p:blipFill>
        <p:spPr bwMode="auto">
          <a:xfrm>
            <a:off x="2906714" y="1876426"/>
            <a:ext cx="82073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2"/>
          <p:cNvSpPr txBox="1">
            <a:spLocks/>
          </p:cNvSpPr>
          <p:nvPr/>
        </p:nvSpPr>
        <p:spPr>
          <a:xfrm>
            <a:off x="953269" y="1238759"/>
            <a:ext cx="5974003"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L’élaboration d’un plan d’action KM</a:t>
            </a:r>
            <a:r>
              <a:rPr lang="fr-FR" sz="1600" dirty="0" smtClean="0"/>
              <a:t> </a:t>
            </a:r>
            <a:endParaRPr lang="fr-FR" sz="1600" dirty="0"/>
          </a:p>
        </p:txBody>
      </p:sp>
      <p:sp>
        <p:nvSpPr>
          <p:cNvPr id="9" name="Titre 1"/>
          <p:cNvSpPr>
            <a:spLocks noGrp="1"/>
          </p:cNvSpPr>
          <p:nvPr>
            <p:ph type="title"/>
          </p:nvPr>
        </p:nvSpPr>
        <p:spPr>
          <a:xfrm>
            <a:off x="3465095" y="327261"/>
            <a:ext cx="8625305" cy="627017"/>
          </a:xfrm>
        </p:spPr>
        <p:txBody>
          <a:bodyPr>
            <a:normAutofit/>
          </a:bodyPr>
          <a:lstStyle/>
          <a:p>
            <a:r>
              <a:rPr lang="fr-FR" sz="4000" b="1" dirty="0" smtClean="0">
                <a:solidFill>
                  <a:srgbClr val="002060"/>
                </a:solidFill>
              </a:rPr>
              <a:t>KM: Repérer, capitaliser et transférer 18/20</a:t>
            </a:r>
            <a:endParaRPr lang="fr-FR" sz="4000" b="1" dirty="0">
              <a:solidFill>
                <a:srgbClr val="002060"/>
              </a:solidFill>
            </a:endParaRPr>
          </a:p>
        </p:txBody>
      </p:sp>
      <p:sp>
        <p:nvSpPr>
          <p:cNvPr id="10" name="ZoneTexte 9"/>
          <p:cNvSpPr txBox="1"/>
          <p:nvPr/>
        </p:nvSpPr>
        <p:spPr>
          <a:xfrm>
            <a:off x="10043543" y="5651770"/>
            <a:ext cx="1512425" cy="472806"/>
          </a:xfrm>
          <a:prstGeom prst="rect">
            <a:avLst/>
          </a:prstGeom>
          <a:noFill/>
        </p:spPr>
        <p:txBody>
          <a:bodyPr wrap="none" lIns="36000" tIns="36000" rIns="36000" bIns="36000" rtlCol="0">
            <a:noAutofit/>
          </a:bodyPr>
          <a:lstStyle/>
          <a:p>
            <a:r>
              <a:rPr lang="fr-FR" sz="1600" dirty="0" smtClean="0">
                <a:sym typeface="Wingdings"/>
              </a:rPr>
              <a:t>Groupe </a:t>
            </a:r>
            <a:r>
              <a:rPr lang="fr-FR" sz="1600" dirty="0" err="1" smtClean="0">
                <a:sym typeface="Wingdings"/>
              </a:rPr>
              <a:t>Polia</a:t>
            </a:r>
            <a:endParaRPr lang="fr-FR" sz="1600" dirty="0" smtClean="0">
              <a:sym typeface="Wingdings"/>
            </a:endParaRPr>
          </a:p>
          <a:p>
            <a:r>
              <a:rPr lang="fr-FR" sz="1600" dirty="0" smtClean="0">
                <a:sym typeface="Wingdings"/>
              </a:rPr>
              <a:t>Consulting </a:t>
            </a:r>
            <a:endParaRPr lang="fr-FR" sz="1600" dirty="0"/>
          </a:p>
        </p:txBody>
      </p:sp>
    </p:spTree>
    <p:extLst>
      <p:ext uri="{BB962C8B-B14F-4D97-AF65-F5344CB8AC3E}">
        <p14:creationId xmlns:p14="http://schemas.microsoft.com/office/powerpoint/2010/main" val="35889208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3803" y="1195177"/>
            <a:ext cx="4734557" cy="419100"/>
          </a:xfrm>
        </p:spPr>
        <p:txBody>
          <a:bodyPr>
            <a:noAutofit/>
          </a:bodyPr>
          <a:lstStyle/>
          <a:p>
            <a:r>
              <a:rPr lang="fr-FR" sz="2400" b="1" dirty="0" smtClean="0">
                <a:latin typeface="+mn-lt"/>
              </a:rPr>
              <a:t>La démarche et les outils KM</a:t>
            </a:r>
            <a:endParaRPr lang="fr-FR" sz="2400" b="1" dirty="0">
              <a:latin typeface="+mn-lt"/>
            </a:endParaRPr>
          </a:p>
        </p:txBody>
      </p:sp>
      <p:graphicFrame>
        <p:nvGraphicFramePr>
          <p:cNvPr id="5" name="Espace réservé du contenu 23"/>
          <p:cNvGraphicFramePr>
            <a:graphicFrameLocks noGrp="1"/>
          </p:cNvGraphicFramePr>
          <p:nvPr>
            <p:ph sz="half" idx="1"/>
            <p:extLst>
              <p:ext uri="{D42A27DB-BD31-4B8C-83A1-F6EECF244321}">
                <p14:modId xmlns:p14="http://schemas.microsoft.com/office/powerpoint/2010/main" val="3311980716"/>
              </p:ext>
            </p:extLst>
          </p:nvPr>
        </p:nvGraphicFramePr>
        <p:xfrm>
          <a:off x="1477096" y="1741847"/>
          <a:ext cx="7778140" cy="4503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a:spLocks noChangeArrowheads="1"/>
          </p:cNvSpPr>
          <p:nvPr/>
        </p:nvSpPr>
        <p:spPr bwMode="auto">
          <a:xfrm>
            <a:off x="4249496" y="1670170"/>
            <a:ext cx="2027116" cy="646331"/>
          </a:xfrm>
          <a:prstGeom prst="rect">
            <a:avLst/>
          </a:prstGeom>
          <a:noFill/>
          <a:ln w="9525">
            <a:noFill/>
            <a:miter lim="800000"/>
            <a:headEnd/>
            <a:tailEnd/>
          </a:ln>
        </p:spPr>
        <p:txBody>
          <a:bodyPr wrap="square">
            <a:spAutoFit/>
          </a:bodyPr>
          <a:lstStyle/>
          <a:p>
            <a:pPr algn="ctr"/>
            <a:r>
              <a:rPr lang="fr-FR" b="1" i="1" dirty="0">
                <a:solidFill>
                  <a:srgbClr val="00B050"/>
                </a:solidFill>
                <a:latin typeface="Calibri" pitchFamily="34" charset="0"/>
              </a:rPr>
              <a:t>Internalisation</a:t>
            </a:r>
          </a:p>
          <a:p>
            <a:pPr algn="ctr"/>
            <a:endParaRPr lang="fr-FR" i="1" dirty="0">
              <a:solidFill>
                <a:srgbClr val="00B050"/>
              </a:solidFill>
              <a:latin typeface="Calibri" pitchFamily="34" charset="0"/>
            </a:endParaRPr>
          </a:p>
        </p:txBody>
      </p:sp>
      <p:sp>
        <p:nvSpPr>
          <p:cNvPr id="7" name="ZoneTexte 6"/>
          <p:cNvSpPr txBox="1">
            <a:spLocks noChangeArrowheads="1"/>
          </p:cNvSpPr>
          <p:nvPr/>
        </p:nvSpPr>
        <p:spPr bwMode="auto">
          <a:xfrm rot="5400000">
            <a:off x="6680137" y="3487353"/>
            <a:ext cx="2789758" cy="646331"/>
          </a:xfrm>
          <a:prstGeom prst="rect">
            <a:avLst/>
          </a:prstGeom>
          <a:noFill/>
          <a:ln w="9525">
            <a:noFill/>
            <a:miter lim="800000"/>
            <a:headEnd/>
            <a:tailEnd/>
          </a:ln>
        </p:spPr>
        <p:txBody>
          <a:bodyPr wrap="square">
            <a:spAutoFit/>
          </a:bodyPr>
          <a:lstStyle/>
          <a:p>
            <a:pPr algn="ctr"/>
            <a:r>
              <a:rPr lang="fr-FR" b="1" i="1" dirty="0">
                <a:solidFill>
                  <a:srgbClr val="00B050"/>
                </a:solidFill>
                <a:latin typeface="Calibri" pitchFamily="34" charset="0"/>
              </a:rPr>
              <a:t>Outils et méthodes</a:t>
            </a:r>
          </a:p>
          <a:p>
            <a:pPr algn="ctr"/>
            <a:endParaRPr lang="fr-FR" i="1" dirty="0">
              <a:solidFill>
                <a:srgbClr val="00B050"/>
              </a:solidFill>
              <a:latin typeface="Calibri" pitchFamily="34" charset="0"/>
            </a:endParaRPr>
          </a:p>
        </p:txBody>
      </p:sp>
      <p:sp>
        <p:nvSpPr>
          <p:cNvPr id="8" name="ZoneTexte 7"/>
          <p:cNvSpPr txBox="1">
            <a:spLocks noChangeArrowheads="1"/>
          </p:cNvSpPr>
          <p:nvPr/>
        </p:nvSpPr>
        <p:spPr bwMode="auto">
          <a:xfrm rot="16200000">
            <a:off x="1489275" y="3545374"/>
            <a:ext cx="2789758" cy="646331"/>
          </a:xfrm>
          <a:prstGeom prst="rect">
            <a:avLst/>
          </a:prstGeom>
          <a:noFill/>
          <a:ln w="9525">
            <a:noFill/>
            <a:miter lim="800000"/>
            <a:headEnd/>
            <a:tailEnd/>
          </a:ln>
        </p:spPr>
        <p:txBody>
          <a:bodyPr wrap="square">
            <a:spAutoFit/>
          </a:bodyPr>
          <a:lstStyle/>
          <a:p>
            <a:pPr algn="ctr"/>
            <a:r>
              <a:rPr lang="fr-FR" b="1" i="1" dirty="0">
                <a:solidFill>
                  <a:srgbClr val="00B050"/>
                </a:solidFill>
                <a:latin typeface="Calibri" pitchFamily="34" charset="0"/>
              </a:rPr>
              <a:t>Réseaux humains</a:t>
            </a:r>
          </a:p>
          <a:p>
            <a:pPr algn="ctr"/>
            <a:endParaRPr lang="fr-FR" i="1" dirty="0">
              <a:solidFill>
                <a:srgbClr val="00B050"/>
              </a:solidFill>
              <a:latin typeface="Calibri" pitchFamily="34" charset="0"/>
            </a:endParaRPr>
          </a:p>
        </p:txBody>
      </p:sp>
      <p:sp>
        <p:nvSpPr>
          <p:cNvPr id="9" name="Ellipse 8"/>
          <p:cNvSpPr/>
          <p:nvPr/>
        </p:nvSpPr>
        <p:spPr>
          <a:xfrm>
            <a:off x="3207320" y="3693936"/>
            <a:ext cx="976019" cy="478244"/>
          </a:xfrm>
          <a:prstGeom prst="ellipse">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sz="1400" dirty="0"/>
              <a:t>Veille</a:t>
            </a:r>
          </a:p>
        </p:txBody>
      </p:sp>
      <p:sp>
        <p:nvSpPr>
          <p:cNvPr id="10" name="Ellipse 9"/>
          <p:cNvSpPr/>
          <p:nvPr/>
        </p:nvSpPr>
        <p:spPr>
          <a:xfrm>
            <a:off x="5482605" y="2234538"/>
            <a:ext cx="2102193" cy="478244"/>
          </a:xfrm>
          <a:prstGeom prst="ellipse">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sz="1400" dirty="0"/>
              <a:t>Communautés de pratique</a:t>
            </a:r>
          </a:p>
        </p:txBody>
      </p:sp>
      <p:sp>
        <p:nvSpPr>
          <p:cNvPr id="11" name="Ellipse 10"/>
          <p:cNvSpPr/>
          <p:nvPr/>
        </p:nvSpPr>
        <p:spPr>
          <a:xfrm>
            <a:off x="5570504" y="4858637"/>
            <a:ext cx="1926394" cy="557951"/>
          </a:xfrm>
          <a:prstGeom prst="ellipse">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sz="1400" dirty="0"/>
              <a:t>Référentiel documentaire </a:t>
            </a:r>
          </a:p>
        </p:txBody>
      </p:sp>
      <p:sp>
        <p:nvSpPr>
          <p:cNvPr id="12" name="Ellipse 11"/>
          <p:cNvSpPr/>
          <p:nvPr/>
        </p:nvSpPr>
        <p:spPr>
          <a:xfrm>
            <a:off x="3278405" y="5151042"/>
            <a:ext cx="1801880" cy="632173"/>
          </a:xfrm>
          <a:prstGeom prst="ellipse">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sz="1400" dirty="0"/>
              <a:t>Réseau d'expertise</a:t>
            </a:r>
          </a:p>
        </p:txBody>
      </p:sp>
      <p:sp>
        <p:nvSpPr>
          <p:cNvPr id="13" name="Ellipse 12"/>
          <p:cNvSpPr/>
          <p:nvPr/>
        </p:nvSpPr>
        <p:spPr>
          <a:xfrm>
            <a:off x="2919583" y="4224389"/>
            <a:ext cx="1501567" cy="478244"/>
          </a:xfrm>
          <a:prstGeom prst="ellipse">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sz="1400" dirty="0"/>
              <a:t>Formation</a:t>
            </a:r>
          </a:p>
        </p:txBody>
      </p:sp>
      <p:sp>
        <p:nvSpPr>
          <p:cNvPr id="14" name="Ellipse 13"/>
          <p:cNvSpPr/>
          <p:nvPr/>
        </p:nvSpPr>
        <p:spPr>
          <a:xfrm>
            <a:off x="6205687" y="3332274"/>
            <a:ext cx="1576645" cy="478244"/>
          </a:xfrm>
          <a:prstGeom prst="ellipse">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sz="1400" dirty="0"/>
              <a:t>Groupe de Travail</a:t>
            </a:r>
          </a:p>
        </p:txBody>
      </p:sp>
      <p:sp>
        <p:nvSpPr>
          <p:cNvPr id="15" name="Ellipse 14"/>
          <p:cNvSpPr/>
          <p:nvPr/>
        </p:nvSpPr>
        <p:spPr>
          <a:xfrm>
            <a:off x="3196472" y="2340328"/>
            <a:ext cx="1576645" cy="478244"/>
          </a:xfrm>
          <a:prstGeom prst="ellipse">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sz="1400" dirty="0"/>
              <a:t>Groupe de Travail</a:t>
            </a:r>
          </a:p>
        </p:txBody>
      </p:sp>
      <p:sp>
        <p:nvSpPr>
          <p:cNvPr id="16" name="ZoneTexte 15"/>
          <p:cNvSpPr txBox="1"/>
          <p:nvPr/>
        </p:nvSpPr>
        <p:spPr>
          <a:xfrm>
            <a:off x="5366166" y="2919404"/>
            <a:ext cx="2027115" cy="369332"/>
          </a:xfrm>
          <a:prstGeom prst="rect">
            <a:avLst/>
          </a:prstGeom>
          <a:noFill/>
        </p:spPr>
        <p:txBody>
          <a:bodyPr wrap="square">
            <a:spAutoFit/>
          </a:bodyPr>
          <a:lstStyle/>
          <a:p>
            <a:pPr>
              <a:defRPr/>
            </a:pPr>
            <a:r>
              <a:rPr lang="fr-FR" b="1" dirty="0">
                <a:solidFill>
                  <a:schemeClr val="bg1"/>
                </a:solidFill>
              </a:rPr>
              <a:t>Capitalisation</a:t>
            </a:r>
            <a:endParaRPr lang="fr-FR" dirty="0">
              <a:solidFill>
                <a:schemeClr val="bg1"/>
              </a:solidFill>
            </a:endParaRPr>
          </a:p>
        </p:txBody>
      </p:sp>
      <p:sp>
        <p:nvSpPr>
          <p:cNvPr id="17" name="ZoneTexte 16"/>
          <p:cNvSpPr txBox="1"/>
          <p:nvPr/>
        </p:nvSpPr>
        <p:spPr>
          <a:xfrm>
            <a:off x="5294728" y="4140346"/>
            <a:ext cx="1876959" cy="646331"/>
          </a:xfrm>
          <a:prstGeom prst="rect">
            <a:avLst/>
          </a:prstGeom>
          <a:noFill/>
        </p:spPr>
        <p:txBody>
          <a:bodyPr wrap="square">
            <a:spAutoFit/>
          </a:bodyPr>
          <a:lstStyle/>
          <a:p>
            <a:pPr algn="ctr">
              <a:defRPr/>
            </a:pPr>
            <a:r>
              <a:rPr lang="fr-FR" b="1" dirty="0">
                <a:solidFill>
                  <a:schemeClr val="bg1"/>
                </a:solidFill>
              </a:rPr>
              <a:t>Opération-</a:t>
            </a:r>
          </a:p>
          <a:p>
            <a:pPr algn="ctr">
              <a:defRPr/>
            </a:pPr>
            <a:r>
              <a:rPr lang="fr-FR" b="1" dirty="0">
                <a:solidFill>
                  <a:schemeClr val="bg1"/>
                </a:solidFill>
              </a:rPr>
              <a:t>nalisation</a:t>
            </a:r>
          </a:p>
        </p:txBody>
      </p:sp>
      <p:sp>
        <p:nvSpPr>
          <p:cNvPr id="18" name="ZoneTexte 17"/>
          <p:cNvSpPr txBox="1">
            <a:spLocks noChangeArrowheads="1"/>
          </p:cNvSpPr>
          <p:nvPr/>
        </p:nvSpPr>
        <p:spPr bwMode="auto">
          <a:xfrm>
            <a:off x="4431176" y="5996971"/>
            <a:ext cx="2027116" cy="369332"/>
          </a:xfrm>
          <a:prstGeom prst="rect">
            <a:avLst/>
          </a:prstGeom>
          <a:noFill/>
          <a:ln w="9525">
            <a:noFill/>
            <a:miter lim="800000"/>
            <a:headEnd/>
            <a:tailEnd/>
          </a:ln>
        </p:spPr>
        <p:txBody>
          <a:bodyPr wrap="square">
            <a:spAutoFit/>
          </a:bodyPr>
          <a:lstStyle/>
          <a:p>
            <a:pPr algn="ctr"/>
            <a:r>
              <a:rPr lang="fr-FR" b="1" i="1" dirty="0">
                <a:solidFill>
                  <a:srgbClr val="00B050"/>
                </a:solidFill>
                <a:latin typeface="Calibri" pitchFamily="34" charset="0"/>
              </a:rPr>
              <a:t>Externalisation</a:t>
            </a:r>
            <a:endParaRPr lang="fr-FR" i="1" dirty="0">
              <a:solidFill>
                <a:srgbClr val="00B050"/>
              </a:solidFill>
              <a:latin typeface="Calibri" pitchFamily="34" charset="0"/>
            </a:endParaRPr>
          </a:p>
        </p:txBody>
      </p:sp>
      <p:sp>
        <p:nvSpPr>
          <p:cNvPr id="19" name="ZoneTexte 18"/>
          <p:cNvSpPr txBox="1"/>
          <p:nvPr/>
        </p:nvSpPr>
        <p:spPr>
          <a:xfrm>
            <a:off x="8744133" y="5708831"/>
            <a:ext cx="1512425" cy="472806"/>
          </a:xfrm>
          <a:prstGeom prst="rect">
            <a:avLst/>
          </a:prstGeom>
          <a:noFill/>
        </p:spPr>
        <p:txBody>
          <a:bodyPr wrap="none" lIns="36000" tIns="36000" rIns="36000" bIns="36000" rtlCol="0">
            <a:noAutofit/>
          </a:bodyPr>
          <a:lstStyle/>
          <a:p>
            <a:r>
              <a:rPr lang="fr-FR" sz="1600" dirty="0" smtClean="0">
                <a:sym typeface="Wingdings"/>
              </a:rPr>
              <a:t>Groupe </a:t>
            </a:r>
            <a:r>
              <a:rPr lang="fr-FR" sz="1600" dirty="0" err="1" smtClean="0">
                <a:sym typeface="Wingdings"/>
              </a:rPr>
              <a:t>Polia</a:t>
            </a:r>
            <a:endParaRPr lang="fr-FR" sz="1600" dirty="0" smtClean="0">
              <a:sym typeface="Wingdings"/>
            </a:endParaRPr>
          </a:p>
          <a:p>
            <a:r>
              <a:rPr lang="fr-FR" sz="1600" dirty="0" smtClean="0">
                <a:sym typeface="Wingdings"/>
              </a:rPr>
              <a:t>Consulting </a:t>
            </a:r>
            <a:endParaRPr lang="fr-FR" sz="1600" dirty="0"/>
          </a:p>
        </p:txBody>
      </p:sp>
      <p:sp>
        <p:nvSpPr>
          <p:cNvPr id="23" name="Titre 1"/>
          <p:cNvSpPr txBox="1">
            <a:spLocks/>
          </p:cNvSpPr>
          <p:nvPr/>
        </p:nvSpPr>
        <p:spPr>
          <a:xfrm>
            <a:off x="3465095" y="327261"/>
            <a:ext cx="8625305" cy="62701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KM: Repérer, capitaliser et transférer 19/20</a:t>
            </a:r>
            <a:endParaRPr lang="fr-FR" sz="4000" b="1" dirty="0">
              <a:solidFill>
                <a:srgbClr val="002060"/>
              </a:solidFill>
            </a:endParaRPr>
          </a:p>
        </p:txBody>
      </p:sp>
    </p:spTree>
    <p:extLst>
      <p:ext uri="{BB962C8B-B14F-4D97-AF65-F5344CB8AC3E}">
        <p14:creationId xmlns:p14="http://schemas.microsoft.com/office/powerpoint/2010/main" val="34571448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contenu 2"/>
          <p:cNvSpPr>
            <a:spLocks noGrp="1"/>
          </p:cNvSpPr>
          <p:nvPr>
            <p:ph idx="1"/>
          </p:nvPr>
        </p:nvSpPr>
        <p:spPr>
          <a:xfrm>
            <a:off x="1187116" y="1796716"/>
            <a:ext cx="10170695" cy="4491789"/>
          </a:xfrm>
        </p:spPr>
        <p:txBody>
          <a:bodyPr>
            <a:normAutofit/>
          </a:bodyPr>
          <a:lstStyle/>
          <a:p>
            <a:pPr lvl="1"/>
            <a:r>
              <a:rPr lang="fr-FR" altLang="fr-FR" sz="2000" dirty="0" smtClean="0"/>
              <a:t>Appuyer </a:t>
            </a:r>
            <a:r>
              <a:rPr lang="fr-FR" altLang="fr-FR" sz="2000" dirty="0"/>
              <a:t>l’élaboration et la révision régulière du plan d’actions KM</a:t>
            </a:r>
          </a:p>
          <a:p>
            <a:pPr lvl="1"/>
            <a:r>
              <a:rPr lang="fr-FR" altLang="fr-FR" sz="2000" dirty="0"/>
              <a:t>Recenser les connaissances produites implicitement par la Caritas</a:t>
            </a:r>
          </a:p>
          <a:p>
            <a:pPr lvl="1"/>
            <a:r>
              <a:rPr lang="fr-FR" altLang="fr-FR" sz="2000" dirty="0"/>
              <a:t>Repérer les connaissances innovantes et/ou ayant un potentiel de </a:t>
            </a:r>
            <a:r>
              <a:rPr lang="fr-FR" altLang="fr-FR" sz="2000" dirty="0" err="1"/>
              <a:t>réplicabilité</a:t>
            </a:r>
            <a:r>
              <a:rPr lang="fr-FR" altLang="fr-FR" sz="2000" dirty="0"/>
              <a:t> </a:t>
            </a:r>
          </a:p>
          <a:p>
            <a:pPr lvl="1"/>
            <a:r>
              <a:rPr lang="fr-FR" altLang="fr-FR" sz="2000" dirty="0"/>
              <a:t>Susciter l’émergence de contributeurs</a:t>
            </a:r>
          </a:p>
          <a:p>
            <a:pPr lvl="1"/>
            <a:r>
              <a:rPr lang="fr-FR" altLang="fr-FR" sz="2000" dirty="0"/>
              <a:t>Lancer au besoin des appels à des compétences externes</a:t>
            </a:r>
          </a:p>
          <a:p>
            <a:pPr lvl="1"/>
            <a:r>
              <a:rPr lang="fr-FR" altLang="fr-FR" sz="2000" dirty="0"/>
              <a:t>Produire en équipe des articles visuels : vidéos, photos, etc. </a:t>
            </a:r>
          </a:p>
          <a:p>
            <a:pPr lvl="1"/>
            <a:r>
              <a:rPr lang="fr-FR" altLang="fr-FR" sz="2000" dirty="0"/>
              <a:t>Partager en interne (au niveau du réseau national) les connaissances valorisées</a:t>
            </a:r>
          </a:p>
          <a:p>
            <a:pPr lvl="1"/>
            <a:r>
              <a:rPr lang="fr-FR" altLang="fr-FR" sz="2000" dirty="0"/>
              <a:t>Partager (publier, poster sur le portail de la plateforme du programme) les articles visuels ou non visuels produits</a:t>
            </a:r>
          </a:p>
          <a:p>
            <a:pPr lvl="1"/>
            <a:r>
              <a:rPr lang="fr-FR" altLang="fr-FR" sz="2000" dirty="0"/>
              <a:t>Faire travailler ensemble les membres du noyau KM de la Caritas et les contributeurs des </a:t>
            </a:r>
            <a:r>
              <a:rPr lang="fr-FR" altLang="fr-FR" sz="2000" dirty="0" err="1"/>
              <a:t>CoP</a:t>
            </a:r>
            <a:r>
              <a:rPr lang="fr-FR" altLang="fr-FR" sz="2000" dirty="0"/>
              <a:t> </a:t>
            </a:r>
          </a:p>
          <a:p>
            <a:pPr lvl="1"/>
            <a:r>
              <a:rPr lang="fr-FR" altLang="fr-FR" sz="2000" dirty="0"/>
              <a:t>Collaborer avec le Référent DIRO à une mise en œuvre réussie du plan d’accompagnement et du plan d’actions KM</a:t>
            </a:r>
          </a:p>
          <a:p>
            <a:pPr lvl="1"/>
            <a:r>
              <a:rPr lang="fr-FR" altLang="fr-FR" sz="2000" dirty="0"/>
              <a:t>Participer aux rencontres physiques ou virtuelles sur les activités KM du programme </a:t>
            </a:r>
          </a:p>
        </p:txBody>
      </p:sp>
      <p:sp>
        <p:nvSpPr>
          <p:cNvPr id="5" name="Titre 1"/>
          <p:cNvSpPr txBox="1">
            <a:spLocks/>
          </p:cNvSpPr>
          <p:nvPr/>
        </p:nvSpPr>
        <p:spPr>
          <a:xfrm>
            <a:off x="3465095" y="327261"/>
            <a:ext cx="8625305" cy="62701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KM: Repérer, capitaliser et transférer 20/20</a:t>
            </a:r>
            <a:endParaRPr lang="fr-FR" sz="4000" b="1" dirty="0">
              <a:solidFill>
                <a:srgbClr val="002060"/>
              </a:solidFill>
            </a:endParaRPr>
          </a:p>
        </p:txBody>
      </p:sp>
      <p:sp>
        <p:nvSpPr>
          <p:cNvPr id="6" name="Titre 1"/>
          <p:cNvSpPr>
            <a:spLocks noGrp="1"/>
          </p:cNvSpPr>
          <p:nvPr>
            <p:ph type="title"/>
          </p:nvPr>
        </p:nvSpPr>
        <p:spPr>
          <a:xfrm>
            <a:off x="663803" y="1195177"/>
            <a:ext cx="4734557" cy="419100"/>
          </a:xfrm>
        </p:spPr>
        <p:txBody>
          <a:bodyPr>
            <a:noAutofit/>
          </a:bodyPr>
          <a:lstStyle/>
          <a:p>
            <a:r>
              <a:rPr lang="fr-FR" altLang="fr-FR" sz="2400" b="1" dirty="0">
                <a:solidFill>
                  <a:srgbClr val="FF0000"/>
                </a:solidFill>
              </a:rPr>
              <a:t>Cahier des charges du point focal KM</a:t>
            </a:r>
            <a:endParaRPr lang="fr-FR" altLang="fr-FR" sz="2400" dirty="0">
              <a:solidFill>
                <a:srgbClr val="FF0000"/>
              </a:solidFill>
            </a:endParaRPr>
          </a:p>
        </p:txBody>
      </p:sp>
    </p:spTree>
    <p:extLst>
      <p:ext uri="{BB962C8B-B14F-4D97-AF65-F5344CB8AC3E}">
        <p14:creationId xmlns:p14="http://schemas.microsoft.com/office/powerpoint/2010/main" val="693756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6914" y="3293215"/>
            <a:ext cx="3391760" cy="875211"/>
          </a:xfrm>
        </p:spPr>
        <p:txBody>
          <a:bodyPr/>
          <a:lstStyle/>
          <a:p>
            <a:r>
              <a:rPr lang="fr-FR" b="1" dirty="0" smtClean="0">
                <a:solidFill>
                  <a:srgbClr val="0070C0"/>
                </a:solidFill>
              </a:rPr>
              <a:t>Introduction </a:t>
            </a:r>
            <a:endParaRPr lang="fr-FR" b="1" dirty="0">
              <a:solidFill>
                <a:srgbClr val="0070C0"/>
              </a:solidFill>
            </a:endParaRPr>
          </a:p>
        </p:txBody>
      </p:sp>
    </p:spTree>
    <p:extLst>
      <p:ext uri="{BB962C8B-B14F-4D97-AF65-F5344CB8AC3E}">
        <p14:creationId xmlns:p14="http://schemas.microsoft.com/office/powerpoint/2010/main" val="378353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47537" y="2162991"/>
            <a:ext cx="8179163" cy="2390503"/>
          </a:xfrm>
        </p:spPr>
        <p:txBody>
          <a:bodyPr>
            <a:normAutofit/>
          </a:bodyPr>
          <a:lstStyle/>
          <a:p>
            <a:r>
              <a:rPr lang="fr-FR" sz="6000" b="1" dirty="0" smtClean="0">
                <a:solidFill>
                  <a:srgbClr val="002060"/>
                </a:solidFill>
              </a:rPr>
              <a:t>III – Les outils du KM  </a:t>
            </a:r>
            <a:br>
              <a:rPr lang="fr-FR" sz="6000" b="1" dirty="0" smtClean="0">
                <a:solidFill>
                  <a:srgbClr val="002060"/>
                </a:solidFill>
              </a:rPr>
            </a:br>
            <a:endParaRPr lang="fr-FR" sz="6000" b="1" dirty="0">
              <a:solidFill>
                <a:srgbClr val="002060"/>
              </a:solidFill>
            </a:endParaRPr>
          </a:p>
        </p:txBody>
      </p:sp>
      <p:sp>
        <p:nvSpPr>
          <p:cNvPr id="3" name="Espace réservé du texte 2"/>
          <p:cNvSpPr>
            <a:spLocks noGrp="1"/>
          </p:cNvSpPr>
          <p:nvPr>
            <p:ph type="body" idx="1"/>
          </p:nvPr>
        </p:nvSpPr>
        <p:spPr>
          <a:xfrm>
            <a:off x="1097280" y="6152605"/>
            <a:ext cx="10058400" cy="96665"/>
          </a:xfrm>
        </p:spPr>
        <p:txBody>
          <a:bodyPr>
            <a:normAutofit fontScale="25000" lnSpcReduction="20000"/>
          </a:bodyPr>
          <a:lstStyle/>
          <a:p>
            <a:endParaRPr lang="fr-FR" dirty="0"/>
          </a:p>
        </p:txBody>
      </p:sp>
    </p:spTree>
    <p:extLst>
      <p:ext uri="{BB962C8B-B14F-4D97-AF65-F5344CB8AC3E}">
        <p14:creationId xmlns:p14="http://schemas.microsoft.com/office/powerpoint/2010/main" val="28963051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26740" y="3938452"/>
            <a:ext cx="3810229" cy="914527"/>
          </a:xfrm>
        </p:spPr>
        <p:txBody>
          <a:bodyPr/>
          <a:lstStyle/>
          <a:p>
            <a:r>
              <a:rPr lang="fr-FR" sz="2500" i="1" dirty="0" smtClean="0"/>
              <a:t>Le KM est-il compatible       avec les TIC ?</a:t>
            </a:r>
            <a:endParaRPr lang="fr-FR" sz="2500" i="1" dirty="0"/>
          </a:p>
        </p:txBody>
      </p:sp>
      <p:pic>
        <p:nvPicPr>
          <p:cNvPr id="4" name="Picture 2" descr="C:\Users\Tonouga\AppData\Local\Microsoft\Windows\INetCache\IE\NIK0H4SP\large-comic-eyes-and-feet-asking-question-33.3-1398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808" y="2651761"/>
            <a:ext cx="3095625" cy="257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1948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1800658"/>
            <a:ext cx="10212404" cy="4535974"/>
          </a:xfrm>
        </p:spPr>
        <p:txBody>
          <a:bodyPr>
            <a:normAutofit fontScale="92500" lnSpcReduction="10000"/>
          </a:bodyPr>
          <a:lstStyle/>
          <a:p>
            <a:pPr>
              <a:buFont typeface="Arial" panose="020B0604020202020204" pitchFamily="34" charset="0"/>
              <a:buChar char="•"/>
            </a:pPr>
            <a:r>
              <a:rPr lang="fr-FR" sz="2400" dirty="0" smtClean="0"/>
              <a:t> </a:t>
            </a:r>
            <a:r>
              <a:rPr lang="fr-FR" sz="2600" dirty="0" smtClean="0"/>
              <a:t>Etat d’esprit initial = le collaboratif  </a:t>
            </a:r>
          </a:p>
          <a:p>
            <a:pPr marL="0" indent="0">
              <a:buNone/>
            </a:pPr>
            <a:endParaRPr lang="fr-FR" sz="100" dirty="0" smtClean="0"/>
          </a:p>
          <a:p>
            <a:pPr>
              <a:buFont typeface="Arial" panose="020B0604020202020204" pitchFamily="34" charset="0"/>
              <a:buChar char="•"/>
            </a:pPr>
            <a:r>
              <a:rPr lang="fr-FR" sz="2600" dirty="0" smtClean="0"/>
              <a:t> Passer </a:t>
            </a:r>
            <a:r>
              <a:rPr lang="fr-FR" sz="2600" dirty="0"/>
              <a:t>de la logique de stock à celle de </a:t>
            </a:r>
            <a:r>
              <a:rPr lang="fr-FR" sz="2600" dirty="0" smtClean="0"/>
              <a:t>flux   (workflow)</a:t>
            </a:r>
          </a:p>
          <a:p>
            <a:pPr marL="0" indent="0">
              <a:buNone/>
            </a:pPr>
            <a:endParaRPr lang="fr-FR" sz="100" dirty="0" smtClean="0"/>
          </a:p>
          <a:p>
            <a:pPr>
              <a:buFont typeface="Arial" panose="020B0604020202020204" pitchFamily="34" charset="0"/>
              <a:buChar char="•"/>
            </a:pPr>
            <a:r>
              <a:rPr lang="fr-FR" sz="2600" dirty="0" smtClean="0"/>
              <a:t> Le numérique touche : communication, information, commerce, RH, formation…</a:t>
            </a:r>
          </a:p>
          <a:p>
            <a:pPr marL="0" indent="0">
              <a:buNone/>
            </a:pPr>
            <a:endParaRPr lang="fr-FR" sz="100" dirty="0" smtClean="0"/>
          </a:p>
          <a:p>
            <a:pPr>
              <a:buFont typeface="Arial" panose="020B0604020202020204" pitchFamily="34" charset="0"/>
              <a:buChar char="•"/>
            </a:pPr>
            <a:r>
              <a:rPr lang="fr-FR" sz="2400" dirty="0"/>
              <a:t> </a:t>
            </a:r>
            <a:r>
              <a:rPr lang="fr-FR" sz="2600" dirty="0" smtClean="0"/>
              <a:t>Médias sociaux = opportunités pour le KM</a:t>
            </a:r>
          </a:p>
          <a:p>
            <a:pPr marL="0" indent="0">
              <a:buNone/>
            </a:pPr>
            <a:endParaRPr lang="fr-FR" sz="100" dirty="0" smtClean="0"/>
          </a:p>
          <a:p>
            <a:pPr>
              <a:buFont typeface="Arial" panose="020B0604020202020204" pitchFamily="34" charset="0"/>
              <a:buChar char="•"/>
            </a:pPr>
            <a:r>
              <a:rPr lang="fr-FR" sz="2400" dirty="0"/>
              <a:t> </a:t>
            </a:r>
            <a:r>
              <a:rPr lang="fr-FR" sz="2400" dirty="0" smtClean="0"/>
              <a:t>OPPORTUNITES : </a:t>
            </a:r>
          </a:p>
          <a:p>
            <a:pPr lvl="3">
              <a:buFont typeface="Arial" panose="020B0604020202020204" pitchFamily="34" charset="0"/>
              <a:buChar char="•"/>
            </a:pPr>
            <a:r>
              <a:rPr lang="fr-FR" dirty="0" smtClean="0"/>
              <a:t> </a:t>
            </a:r>
            <a:r>
              <a:rPr lang="fr-FR" sz="2000" dirty="0" err="1" smtClean="0"/>
              <a:t>co</a:t>
            </a:r>
            <a:r>
              <a:rPr lang="fr-FR" sz="2000" dirty="0" smtClean="0"/>
              <a:t>-capitaliser </a:t>
            </a:r>
          </a:p>
          <a:p>
            <a:pPr lvl="3">
              <a:buFont typeface="Arial" panose="020B0604020202020204" pitchFamily="34" charset="0"/>
              <a:buChar char="•"/>
            </a:pPr>
            <a:r>
              <a:rPr lang="fr-FR" sz="2000" dirty="0" smtClean="0"/>
              <a:t> partager en temps réel </a:t>
            </a:r>
          </a:p>
          <a:p>
            <a:pPr lvl="3">
              <a:buFont typeface="Arial" panose="020B0604020202020204" pitchFamily="34" charset="0"/>
              <a:buChar char="•"/>
            </a:pPr>
            <a:r>
              <a:rPr lang="fr-FR" sz="2000" dirty="0" smtClean="0"/>
              <a:t> sous de nouveaux formats </a:t>
            </a:r>
          </a:p>
          <a:p>
            <a:pPr lvl="3">
              <a:buFont typeface="Arial" panose="020B0604020202020204" pitchFamily="34" charset="0"/>
              <a:buChar char="•"/>
            </a:pPr>
            <a:r>
              <a:rPr lang="fr-FR" sz="2000" dirty="0" smtClean="0"/>
              <a:t> créer ensemble de nouvelles connaissances trouver et relier les praticiens</a:t>
            </a:r>
          </a:p>
          <a:p>
            <a:pPr lvl="3">
              <a:buFont typeface="Arial" panose="020B0604020202020204" pitchFamily="34" charset="0"/>
              <a:buChar char="•"/>
            </a:pPr>
            <a:r>
              <a:rPr lang="fr-FR" sz="2000" dirty="0"/>
              <a:t> </a:t>
            </a:r>
            <a:r>
              <a:rPr lang="fr-FR" sz="2000" dirty="0" smtClean="0"/>
              <a:t>…</a:t>
            </a:r>
            <a:endParaRPr lang="fr-FR" sz="2000" dirty="0"/>
          </a:p>
        </p:txBody>
      </p:sp>
      <p:sp>
        <p:nvSpPr>
          <p:cNvPr id="5" name="Espace réservé du contenu 2"/>
          <p:cNvSpPr txBox="1">
            <a:spLocks/>
          </p:cNvSpPr>
          <p:nvPr/>
        </p:nvSpPr>
        <p:spPr>
          <a:xfrm>
            <a:off x="953270" y="1238759"/>
            <a:ext cx="3881966"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Le KM et les médias sociaux</a:t>
            </a:r>
            <a:r>
              <a:rPr lang="fr-FR" sz="1600" dirty="0" smtClean="0"/>
              <a:t> </a:t>
            </a:r>
            <a:endParaRPr lang="fr-FR" sz="1600" dirty="0"/>
          </a:p>
        </p:txBody>
      </p:sp>
      <p:sp>
        <p:nvSpPr>
          <p:cNvPr id="7" name="Titre 1"/>
          <p:cNvSpPr>
            <a:spLocks noGrp="1"/>
          </p:cNvSpPr>
          <p:nvPr>
            <p:ph type="title"/>
          </p:nvPr>
        </p:nvSpPr>
        <p:spPr>
          <a:xfrm>
            <a:off x="7357292" y="479661"/>
            <a:ext cx="4656908" cy="627017"/>
          </a:xfrm>
        </p:spPr>
        <p:txBody>
          <a:bodyPr>
            <a:normAutofit/>
          </a:bodyPr>
          <a:lstStyle/>
          <a:p>
            <a:r>
              <a:rPr lang="fr-FR" sz="4000" b="1" dirty="0" smtClean="0">
                <a:solidFill>
                  <a:srgbClr val="002060"/>
                </a:solidFill>
              </a:rPr>
              <a:t>Les outils du KM  1/5</a:t>
            </a:r>
            <a:endParaRPr lang="fr-FR" sz="4000" b="1" dirty="0">
              <a:solidFill>
                <a:srgbClr val="002060"/>
              </a:solidFill>
            </a:endParaRPr>
          </a:p>
        </p:txBody>
      </p:sp>
    </p:spTree>
    <p:extLst>
      <p:ext uri="{BB962C8B-B14F-4D97-AF65-F5344CB8AC3E}">
        <p14:creationId xmlns:p14="http://schemas.microsoft.com/office/powerpoint/2010/main" val="28324779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7792" y="1846263"/>
            <a:ext cx="6807688" cy="4022725"/>
          </a:xfrm>
        </p:spPr>
      </p:pic>
      <p:sp>
        <p:nvSpPr>
          <p:cNvPr id="5" name="Titre 1"/>
          <p:cNvSpPr>
            <a:spLocks noGrp="1"/>
          </p:cNvSpPr>
          <p:nvPr>
            <p:ph type="title"/>
          </p:nvPr>
        </p:nvSpPr>
        <p:spPr>
          <a:xfrm>
            <a:off x="1005338" y="1277880"/>
            <a:ext cx="4833988" cy="481170"/>
          </a:xfrm>
        </p:spPr>
        <p:txBody>
          <a:bodyPr>
            <a:normAutofit/>
          </a:bodyPr>
          <a:lstStyle/>
          <a:p>
            <a:r>
              <a:rPr lang="fr-FR" sz="2400" b="1" dirty="0" smtClean="0">
                <a:latin typeface="+mn-lt"/>
              </a:rPr>
              <a:t>Les usages attendus des outils 2.0</a:t>
            </a:r>
            <a:endParaRPr lang="fr-FR" sz="2400" b="1" dirty="0">
              <a:latin typeface="+mn-lt"/>
            </a:endParaRPr>
          </a:p>
        </p:txBody>
      </p:sp>
      <p:sp>
        <p:nvSpPr>
          <p:cNvPr id="6" name="Titre 1"/>
          <p:cNvSpPr txBox="1">
            <a:spLocks/>
          </p:cNvSpPr>
          <p:nvPr/>
        </p:nvSpPr>
        <p:spPr>
          <a:xfrm>
            <a:off x="7357292" y="479661"/>
            <a:ext cx="4656908" cy="62701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Les outils du KM  2/5</a:t>
            </a:r>
            <a:endParaRPr lang="fr-FR" sz="4000" b="1" dirty="0">
              <a:solidFill>
                <a:srgbClr val="002060"/>
              </a:solidFill>
            </a:endParaRPr>
          </a:p>
        </p:txBody>
      </p:sp>
      <p:sp>
        <p:nvSpPr>
          <p:cNvPr id="7" name="Espace réservé du contenu 2"/>
          <p:cNvSpPr txBox="1">
            <a:spLocks/>
          </p:cNvSpPr>
          <p:nvPr/>
        </p:nvSpPr>
        <p:spPr>
          <a:xfrm>
            <a:off x="9530007" y="5484647"/>
            <a:ext cx="1594601" cy="38434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dirty="0" smtClean="0"/>
              <a:t>CEGOS</a:t>
            </a:r>
            <a:endParaRPr lang="fr-FR" dirty="0"/>
          </a:p>
        </p:txBody>
      </p:sp>
      <p:sp>
        <p:nvSpPr>
          <p:cNvPr id="8" name="Espace réservé du contenu 2"/>
          <p:cNvSpPr txBox="1">
            <a:spLocks/>
          </p:cNvSpPr>
          <p:nvPr/>
        </p:nvSpPr>
        <p:spPr>
          <a:xfrm>
            <a:off x="893043" y="2312486"/>
            <a:ext cx="5420077" cy="3783514"/>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fr-FR" dirty="0" smtClean="0"/>
              <a:t> </a:t>
            </a:r>
            <a:r>
              <a:rPr lang="fr-FR" sz="2200" dirty="0" smtClean="0"/>
              <a:t>Communautés et réseaux d’experts</a:t>
            </a:r>
          </a:p>
          <a:p>
            <a:pPr>
              <a:buFont typeface="Arial" panose="020B0604020202020204" pitchFamily="34" charset="0"/>
              <a:buChar char="•"/>
            </a:pPr>
            <a:r>
              <a:rPr lang="fr-FR" sz="2200" dirty="0" smtClean="0"/>
              <a:t> Wikis professionnels et internes</a:t>
            </a:r>
          </a:p>
          <a:p>
            <a:pPr>
              <a:buFont typeface="Arial" panose="020B0604020202020204" pitchFamily="34" charset="0"/>
              <a:buChar char="•"/>
            </a:pPr>
            <a:r>
              <a:rPr lang="fr-FR" sz="2200" dirty="0" smtClean="0"/>
              <a:t> Blogs professionnels</a:t>
            </a:r>
          </a:p>
          <a:p>
            <a:pPr>
              <a:buFont typeface="Arial" panose="020B0604020202020204" pitchFamily="34" charset="0"/>
              <a:buChar char="•"/>
            </a:pPr>
            <a:r>
              <a:rPr lang="fr-FR" sz="2200" dirty="0" smtClean="0"/>
              <a:t> Forums professionnel</a:t>
            </a:r>
          </a:p>
          <a:p>
            <a:pPr>
              <a:buFont typeface="Arial" panose="020B0604020202020204" pitchFamily="34" charset="0"/>
              <a:buChar char="•"/>
            </a:pPr>
            <a:r>
              <a:rPr lang="fr-FR" dirty="0" smtClean="0"/>
              <a:t>  …</a:t>
            </a:r>
          </a:p>
          <a:p>
            <a:pPr marL="0" indent="0">
              <a:buNone/>
            </a:pPr>
            <a:endParaRPr lang="fr-FR" dirty="0" smtClean="0"/>
          </a:p>
          <a:p>
            <a:pPr marL="0" indent="0">
              <a:buNone/>
            </a:pPr>
            <a:endParaRPr lang="fr-FR" dirty="0"/>
          </a:p>
          <a:p>
            <a:pPr>
              <a:buFont typeface="Wingdings" panose="05000000000000000000" pitchFamily="2" charset="2"/>
              <a:buChar char="Ø"/>
            </a:pPr>
            <a:r>
              <a:rPr lang="fr-FR" dirty="0"/>
              <a:t> </a:t>
            </a:r>
            <a:r>
              <a:rPr lang="fr-FR" sz="2200" b="1" i="1" dirty="0" smtClean="0"/>
              <a:t>Rationnaliser </a:t>
            </a:r>
            <a:r>
              <a:rPr lang="fr-FR" sz="2200" b="1" i="1" dirty="0"/>
              <a:t>la production, la diffusion, l'archivage des documents qui constituent le savoir documentaire</a:t>
            </a:r>
            <a:endParaRPr lang="fr-FR" sz="2200" b="1" i="1" dirty="0"/>
          </a:p>
        </p:txBody>
      </p:sp>
    </p:spTree>
    <p:extLst>
      <p:ext uri="{BB962C8B-B14F-4D97-AF65-F5344CB8AC3E}">
        <p14:creationId xmlns:p14="http://schemas.microsoft.com/office/powerpoint/2010/main" val="1711594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5338" y="1277880"/>
            <a:ext cx="3012409" cy="481170"/>
          </a:xfrm>
        </p:spPr>
        <p:txBody>
          <a:bodyPr>
            <a:normAutofit/>
          </a:bodyPr>
          <a:lstStyle/>
          <a:p>
            <a:r>
              <a:rPr lang="fr-FR" sz="2400" b="1" dirty="0" smtClean="0">
                <a:latin typeface="+mn-lt"/>
              </a:rPr>
              <a:t>Quelques exemples</a:t>
            </a:r>
            <a:endParaRPr lang="fr-FR" sz="2400" b="1" dirty="0">
              <a:latin typeface="+mn-lt"/>
            </a:endParaRPr>
          </a:p>
        </p:txBody>
      </p:sp>
      <p:pic>
        <p:nvPicPr>
          <p:cNvPr id="8" name="Image 7"/>
          <p:cNvPicPr>
            <a:picLocks noChangeAspect="1"/>
          </p:cNvPicPr>
          <p:nvPr/>
        </p:nvPicPr>
        <p:blipFill>
          <a:blip r:embed="rId2"/>
          <a:stretch>
            <a:fillRect/>
          </a:stretch>
        </p:blipFill>
        <p:spPr>
          <a:xfrm>
            <a:off x="8481659" y="3384679"/>
            <a:ext cx="1557241" cy="1795670"/>
          </a:xfrm>
          <a:prstGeom prst="rect">
            <a:avLst/>
          </a:prstGeom>
        </p:spPr>
      </p:pic>
      <p:pic>
        <p:nvPicPr>
          <p:cNvPr id="9" name="Image 8"/>
          <p:cNvPicPr>
            <a:picLocks noChangeAspect="1"/>
          </p:cNvPicPr>
          <p:nvPr/>
        </p:nvPicPr>
        <p:blipFill>
          <a:blip r:embed="rId3"/>
          <a:stretch>
            <a:fillRect/>
          </a:stretch>
        </p:blipFill>
        <p:spPr>
          <a:xfrm>
            <a:off x="3985015" y="3295681"/>
            <a:ext cx="1487965" cy="1548836"/>
          </a:xfrm>
          <a:prstGeom prst="rect">
            <a:avLst/>
          </a:prstGeom>
        </p:spPr>
      </p:pic>
      <p:pic>
        <p:nvPicPr>
          <p:cNvPr id="11" name="Image 10"/>
          <p:cNvPicPr>
            <a:picLocks noChangeAspect="1"/>
          </p:cNvPicPr>
          <p:nvPr/>
        </p:nvPicPr>
        <p:blipFill>
          <a:blip r:embed="rId4"/>
          <a:stretch>
            <a:fillRect/>
          </a:stretch>
        </p:blipFill>
        <p:spPr>
          <a:xfrm>
            <a:off x="4466136" y="1910402"/>
            <a:ext cx="2835441" cy="1023488"/>
          </a:xfrm>
          <a:prstGeom prst="rect">
            <a:avLst/>
          </a:prstGeom>
        </p:spPr>
      </p:pic>
      <p:pic>
        <p:nvPicPr>
          <p:cNvPr id="12" name="Image 11"/>
          <p:cNvPicPr>
            <a:picLocks noChangeAspect="1"/>
          </p:cNvPicPr>
          <p:nvPr/>
        </p:nvPicPr>
        <p:blipFill>
          <a:blip r:embed="rId5"/>
          <a:stretch>
            <a:fillRect/>
          </a:stretch>
        </p:blipFill>
        <p:spPr>
          <a:xfrm>
            <a:off x="8192636" y="1860999"/>
            <a:ext cx="2158828" cy="1382879"/>
          </a:xfrm>
          <a:prstGeom prst="rect">
            <a:avLst/>
          </a:prstGeom>
        </p:spPr>
      </p:pic>
      <p:sp>
        <p:nvSpPr>
          <p:cNvPr id="18" name="ZoneTexte 17"/>
          <p:cNvSpPr txBox="1"/>
          <p:nvPr/>
        </p:nvSpPr>
        <p:spPr>
          <a:xfrm>
            <a:off x="5415793" y="5068269"/>
            <a:ext cx="2020927" cy="482076"/>
          </a:xfrm>
          <a:prstGeom prst="rect">
            <a:avLst/>
          </a:prstGeom>
          <a:noFill/>
        </p:spPr>
        <p:txBody>
          <a:bodyPr wrap="none" lIns="36000" tIns="36000" rIns="36000" bIns="36000" rtlCol="0">
            <a:noAutofit/>
          </a:bodyPr>
          <a:lstStyle/>
          <a:p>
            <a:r>
              <a:rPr lang="fr-FR" sz="2400" b="1" dirty="0">
                <a:solidFill>
                  <a:schemeClr val="accent1"/>
                </a:solidFill>
              </a:rPr>
              <a:t>Collaboration …</a:t>
            </a:r>
          </a:p>
        </p:txBody>
      </p:sp>
      <p:sp>
        <p:nvSpPr>
          <p:cNvPr id="19" name="ZoneTexte 18"/>
          <p:cNvSpPr txBox="1"/>
          <p:nvPr/>
        </p:nvSpPr>
        <p:spPr>
          <a:xfrm>
            <a:off x="5594865" y="3119128"/>
            <a:ext cx="2020927" cy="482076"/>
          </a:xfrm>
          <a:prstGeom prst="rect">
            <a:avLst/>
          </a:prstGeom>
          <a:noFill/>
        </p:spPr>
        <p:txBody>
          <a:bodyPr wrap="none" lIns="36000" tIns="36000" rIns="36000" bIns="36000" rtlCol="0">
            <a:noAutofit/>
          </a:bodyPr>
          <a:lstStyle/>
          <a:p>
            <a:r>
              <a:rPr lang="fr-FR" sz="2400" b="1" dirty="0">
                <a:solidFill>
                  <a:schemeClr val="accent1"/>
                </a:solidFill>
              </a:rPr>
              <a:t>Citoyenneté …</a:t>
            </a:r>
          </a:p>
        </p:txBody>
      </p:sp>
      <p:sp>
        <p:nvSpPr>
          <p:cNvPr id="20" name="ZoneTexte 19"/>
          <p:cNvSpPr txBox="1"/>
          <p:nvPr/>
        </p:nvSpPr>
        <p:spPr>
          <a:xfrm>
            <a:off x="9524395" y="5293041"/>
            <a:ext cx="2020927" cy="482076"/>
          </a:xfrm>
          <a:prstGeom prst="rect">
            <a:avLst/>
          </a:prstGeom>
          <a:noFill/>
        </p:spPr>
        <p:txBody>
          <a:bodyPr wrap="none" lIns="36000" tIns="36000" rIns="36000" bIns="36000" rtlCol="0">
            <a:noAutofit/>
          </a:bodyPr>
          <a:lstStyle/>
          <a:p>
            <a:r>
              <a:rPr lang="fr-FR" sz="2400" b="1" dirty="0">
                <a:solidFill>
                  <a:schemeClr val="accent1"/>
                </a:solidFill>
              </a:rPr>
              <a:t>Sociale …</a:t>
            </a:r>
          </a:p>
        </p:txBody>
      </p:sp>
      <p:sp>
        <p:nvSpPr>
          <p:cNvPr id="22" name="ZoneTexte 21"/>
          <p:cNvSpPr txBox="1"/>
          <p:nvPr/>
        </p:nvSpPr>
        <p:spPr>
          <a:xfrm>
            <a:off x="1583470" y="4958855"/>
            <a:ext cx="2020927" cy="482076"/>
          </a:xfrm>
          <a:prstGeom prst="rect">
            <a:avLst/>
          </a:prstGeom>
          <a:noFill/>
        </p:spPr>
        <p:txBody>
          <a:bodyPr wrap="none" lIns="36000" tIns="36000" rIns="36000" bIns="36000" rtlCol="0">
            <a:noAutofit/>
          </a:bodyPr>
          <a:lstStyle/>
          <a:p>
            <a:r>
              <a:rPr lang="fr-FR" sz="2400" b="1" dirty="0">
                <a:solidFill>
                  <a:schemeClr val="accent1"/>
                </a:solidFill>
              </a:rPr>
              <a:t>Gratuité …</a:t>
            </a:r>
          </a:p>
        </p:txBody>
      </p:sp>
      <p:pic>
        <p:nvPicPr>
          <p:cNvPr id="21" name="Image 20"/>
          <p:cNvPicPr>
            <a:picLocks noChangeAspect="1"/>
          </p:cNvPicPr>
          <p:nvPr/>
        </p:nvPicPr>
        <p:blipFill>
          <a:blip r:embed="rId6"/>
          <a:stretch>
            <a:fillRect/>
          </a:stretch>
        </p:blipFill>
        <p:spPr>
          <a:xfrm>
            <a:off x="1782144" y="2533468"/>
            <a:ext cx="1458799" cy="781840"/>
          </a:xfrm>
          <a:prstGeom prst="rect">
            <a:avLst/>
          </a:prstGeom>
        </p:spPr>
      </p:pic>
      <p:pic>
        <p:nvPicPr>
          <p:cNvPr id="25" name="Image 24"/>
          <p:cNvPicPr>
            <a:picLocks noChangeAspect="1"/>
          </p:cNvPicPr>
          <p:nvPr/>
        </p:nvPicPr>
        <p:blipFill>
          <a:blip r:embed="rId7"/>
          <a:stretch>
            <a:fillRect/>
          </a:stretch>
        </p:blipFill>
        <p:spPr>
          <a:xfrm>
            <a:off x="2997518" y="5394056"/>
            <a:ext cx="1611106" cy="818340"/>
          </a:xfrm>
          <a:prstGeom prst="rect">
            <a:avLst/>
          </a:prstGeom>
        </p:spPr>
      </p:pic>
      <p:sp>
        <p:nvSpPr>
          <p:cNvPr id="13" name="Titre 1"/>
          <p:cNvSpPr txBox="1">
            <a:spLocks/>
          </p:cNvSpPr>
          <p:nvPr/>
        </p:nvSpPr>
        <p:spPr>
          <a:xfrm>
            <a:off x="7357292" y="479661"/>
            <a:ext cx="4656908" cy="62701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Les outils du KM  3/5</a:t>
            </a:r>
            <a:endParaRPr lang="fr-FR" sz="4000" b="1" dirty="0">
              <a:solidFill>
                <a:srgbClr val="002060"/>
              </a:solidFill>
            </a:endParaRPr>
          </a:p>
        </p:txBody>
      </p:sp>
    </p:spTree>
    <p:extLst>
      <p:ext uri="{BB962C8B-B14F-4D97-AF65-F5344CB8AC3E}">
        <p14:creationId xmlns:p14="http://schemas.microsoft.com/office/powerpoint/2010/main" val="2517702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1846263"/>
            <a:ext cx="6007100" cy="4275137"/>
          </a:xfrm>
        </p:spPr>
      </p:pic>
      <p:sp>
        <p:nvSpPr>
          <p:cNvPr id="5" name="Espace réservé du contenu 2"/>
          <p:cNvSpPr txBox="1">
            <a:spLocks/>
          </p:cNvSpPr>
          <p:nvPr/>
        </p:nvSpPr>
        <p:spPr>
          <a:xfrm>
            <a:off x="953270" y="1238759"/>
            <a:ext cx="2944962"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Les outils collaboratifs</a:t>
            </a:r>
            <a:r>
              <a:rPr lang="fr-FR" sz="1600" dirty="0" smtClean="0"/>
              <a:t> </a:t>
            </a:r>
            <a:endParaRPr lang="fr-FR" sz="1600" dirty="0"/>
          </a:p>
        </p:txBody>
      </p:sp>
      <p:sp>
        <p:nvSpPr>
          <p:cNvPr id="6" name="Titre 1"/>
          <p:cNvSpPr txBox="1">
            <a:spLocks/>
          </p:cNvSpPr>
          <p:nvPr/>
        </p:nvSpPr>
        <p:spPr>
          <a:xfrm>
            <a:off x="7074568" y="479661"/>
            <a:ext cx="4939632" cy="62701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Les outils du KM  4/5</a:t>
            </a:r>
            <a:endParaRPr lang="fr-FR" sz="4000" b="1" dirty="0">
              <a:solidFill>
                <a:srgbClr val="002060"/>
              </a:solidFill>
            </a:endParaRPr>
          </a:p>
        </p:txBody>
      </p:sp>
    </p:spTree>
    <p:extLst>
      <p:ext uri="{BB962C8B-B14F-4D97-AF65-F5344CB8AC3E}">
        <p14:creationId xmlns:p14="http://schemas.microsoft.com/office/powerpoint/2010/main" val="5369051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7136" y="1846262"/>
            <a:ext cx="8726905" cy="4506411"/>
          </a:xfrm>
        </p:spPr>
      </p:pic>
      <p:sp>
        <p:nvSpPr>
          <p:cNvPr id="4" name="Titre 1"/>
          <p:cNvSpPr txBox="1">
            <a:spLocks/>
          </p:cNvSpPr>
          <p:nvPr/>
        </p:nvSpPr>
        <p:spPr>
          <a:xfrm>
            <a:off x="7357292" y="479661"/>
            <a:ext cx="4656908" cy="62701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Les outils du KM  5/5</a:t>
            </a:r>
            <a:endParaRPr lang="fr-FR" sz="4000" b="1" dirty="0">
              <a:solidFill>
                <a:srgbClr val="002060"/>
              </a:solidFill>
            </a:endParaRPr>
          </a:p>
        </p:txBody>
      </p:sp>
      <p:sp>
        <p:nvSpPr>
          <p:cNvPr id="5" name="Espace réservé du contenu 2"/>
          <p:cNvSpPr txBox="1">
            <a:spLocks/>
          </p:cNvSpPr>
          <p:nvPr/>
        </p:nvSpPr>
        <p:spPr>
          <a:xfrm>
            <a:off x="953269" y="1238759"/>
            <a:ext cx="5880668"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Présentation de la plateforme KM A2P-DIRO</a:t>
            </a:r>
            <a:r>
              <a:rPr lang="fr-FR" sz="1600" dirty="0" smtClean="0"/>
              <a:t> </a:t>
            </a:r>
            <a:endParaRPr lang="fr-FR" sz="1600" dirty="0"/>
          </a:p>
        </p:txBody>
      </p:sp>
    </p:spTree>
    <p:extLst>
      <p:ext uri="{BB962C8B-B14F-4D97-AF65-F5344CB8AC3E}">
        <p14:creationId xmlns:p14="http://schemas.microsoft.com/office/powerpoint/2010/main" val="21032798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2937" y="1972491"/>
            <a:ext cx="8778240" cy="2390503"/>
          </a:xfrm>
        </p:spPr>
        <p:txBody>
          <a:bodyPr>
            <a:normAutofit fontScale="90000"/>
          </a:bodyPr>
          <a:lstStyle/>
          <a:p>
            <a:r>
              <a:rPr lang="fr-FR" sz="6000" b="1" dirty="0" smtClean="0">
                <a:solidFill>
                  <a:srgbClr val="002060"/>
                </a:solidFill>
              </a:rPr>
              <a:t>IV - Démarche KM : </a:t>
            </a:r>
            <a:br>
              <a:rPr lang="fr-FR" sz="6000" b="1" dirty="0" smtClean="0">
                <a:solidFill>
                  <a:srgbClr val="002060"/>
                </a:solidFill>
              </a:rPr>
            </a:br>
            <a:r>
              <a:rPr lang="fr-FR" sz="6000" b="1" dirty="0" smtClean="0">
                <a:solidFill>
                  <a:srgbClr val="002060"/>
                </a:solidFill>
              </a:rPr>
              <a:t>Les Communautés de Pratiques</a:t>
            </a:r>
            <a:endParaRPr lang="fr-FR" sz="6000" b="1" dirty="0">
              <a:solidFill>
                <a:srgbClr val="002060"/>
              </a:solidFill>
            </a:endParaRPr>
          </a:p>
        </p:txBody>
      </p:sp>
      <p:sp>
        <p:nvSpPr>
          <p:cNvPr id="3" name="Espace réservé du texte 2"/>
          <p:cNvSpPr>
            <a:spLocks noGrp="1"/>
          </p:cNvSpPr>
          <p:nvPr>
            <p:ph type="body" idx="1"/>
          </p:nvPr>
        </p:nvSpPr>
        <p:spPr>
          <a:xfrm>
            <a:off x="1097280" y="6152605"/>
            <a:ext cx="10058400" cy="96665"/>
          </a:xfrm>
        </p:spPr>
        <p:txBody>
          <a:bodyPr>
            <a:normAutofit fontScale="25000" lnSpcReduction="20000"/>
          </a:bodyPr>
          <a:lstStyle/>
          <a:p>
            <a:endParaRPr lang="fr-FR" dirty="0"/>
          </a:p>
        </p:txBody>
      </p:sp>
    </p:spTree>
    <p:extLst>
      <p:ext uri="{BB962C8B-B14F-4D97-AF65-F5344CB8AC3E}">
        <p14:creationId xmlns:p14="http://schemas.microsoft.com/office/powerpoint/2010/main" val="32566461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10698" y="3368894"/>
            <a:ext cx="3858355" cy="1139116"/>
          </a:xfrm>
        </p:spPr>
        <p:txBody>
          <a:bodyPr/>
          <a:lstStyle/>
          <a:p>
            <a:r>
              <a:rPr lang="fr-FR" sz="2500" i="1" dirty="0" smtClean="0"/>
              <a:t>Qu’est-ce qu’une communauté ?</a:t>
            </a:r>
            <a:endParaRPr lang="fr-FR" sz="2500" i="1" dirty="0"/>
          </a:p>
        </p:txBody>
      </p:sp>
      <p:pic>
        <p:nvPicPr>
          <p:cNvPr id="4" name="Picture 2" descr="C:\Users\Tonouga\AppData\Local\Microsoft\Windows\INetCache\IE\NIK0H4SP\large-comic-eyes-and-feet-asking-question-33.3-1398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145" y="2651761"/>
            <a:ext cx="3095625" cy="257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785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2166576"/>
            <a:ext cx="10058400" cy="3448161"/>
          </a:xfrm>
        </p:spPr>
        <p:txBody>
          <a:bodyPr/>
          <a:lstStyle/>
          <a:p>
            <a:pPr>
              <a:buFont typeface="Arial" panose="020B0604020202020204" pitchFamily="34" charset="0"/>
              <a:buChar char="•"/>
            </a:pPr>
            <a:r>
              <a:rPr lang="fr-FR" dirty="0" smtClean="0"/>
              <a:t> </a:t>
            </a:r>
            <a:r>
              <a:rPr lang="fr-FR" sz="2400" dirty="0" smtClean="0"/>
              <a:t>COMMUNAUTE = « un groupe d’au moins 2 personnes qui s’influencent l’une l’autre à travers des interactions sociales »  </a:t>
            </a:r>
          </a:p>
          <a:p>
            <a:pPr marL="0" indent="0">
              <a:buNone/>
            </a:pPr>
            <a:endParaRPr lang="fr-FR" sz="500" dirty="0" smtClean="0"/>
          </a:p>
          <a:p>
            <a:pPr>
              <a:buFont typeface="Arial" panose="020B0604020202020204" pitchFamily="34" charset="0"/>
              <a:buChar char="•"/>
            </a:pPr>
            <a:r>
              <a:rPr lang="fr-FR" sz="2400" dirty="0" smtClean="0"/>
              <a:t> Caractéristiques : interaction, structure, taille, but, cohésion et évolution </a:t>
            </a:r>
          </a:p>
          <a:p>
            <a:pPr marL="0" indent="0">
              <a:buNone/>
            </a:pPr>
            <a:endParaRPr lang="fr-FR" sz="100" dirty="0" smtClean="0"/>
          </a:p>
          <a:p>
            <a:pPr>
              <a:buFont typeface="Arial" panose="020B0604020202020204" pitchFamily="34" charset="0"/>
              <a:buChar char="•"/>
            </a:pPr>
            <a:r>
              <a:rPr lang="fr-FR" sz="2400" dirty="0"/>
              <a:t> </a:t>
            </a:r>
            <a:r>
              <a:rPr lang="fr-FR" sz="2400" dirty="0" smtClean="0"/>
              <a:t>Evolution : naissance, développement et mort</a:t>
            </a:r>
            <a:endParaRPr lang="fr-FR" sz="100" dirty="0"/>
          </a:p>
          <a:p>
            <a:pPr marL="0" indent="0">
              <a:buNone/>
            </a:pPr>
            <a:endParaRPr lang="fr-FR" sz="100" dirty="0" smtClean="0"/>
          </a:p>
          <a:p>
            <a:pPr>
              <a:buFont typeface="Arial" panose="020B0604020202020204" pitchFamily="34" charset="0"/>
              <a:buChar char="•"/>
            </a:pPr>
            <a:r>
              <a:rPr lang="fr-FR" sz="2400" dirty="0" smtClean="0"/>
              <a:t> Plusieurs types de communautés sur le plan professionnel : communauté d’intérêt et communautés de pratiques, groupe de projet </a:t>
            </a:r>
            <a:endParaRPr lang="fr-FR" sz="2400" dirty="0"/>
          </a:p>
        </p:txBody>
      </p:sp>
      <p:sp>
        <p:nvSpPr>
          <p:cNvPr id="4" name="Espace réservé du contenu 2"/>
          <p:cNvSpPr txBox="1">
            <a:spLocks/>
          </p:cNvSpPr>
          <p:nvPr/>
        </p:nvSpPr>
        <p:spPr>
          <a:xfrm>
            <a:off x="953269" y="1106678"/>
            <a:ext cx="3618731"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Essai de définition</a:t>
            </a:r>
            <a:endParaRPr lang="fr-FR" sz="1600" dirty="0"/>
          </a:p>
        </p:txBody>
      </p:sp>
      <p:sp>
        <p:nvSpPr>
          <p:cNvPr id="6" name="Titre 1"/>
          <p:cNvSpPr txBox="1">
            <a:spLocks/>
          </p:cNvSpPr>
          <p:nvPr/>
        </p:nvSpPr>
        <p:spPr>
          <a:xfrm>
            <a:off x="7154779" y="479661"/>
            <a:ext cx="4859421" cy="62701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Les </a:t>
            </a:r>
            <a:r>
              <a:rPr lang="fr-FR" sz="4000" b="1" dirty="0" err="1" smtClean="0">
                <a:solidFill>
                  <a:srgbClr val="002060"/>
                </a:solidFill>
              </a:rPr>
              <a:t>CoP</a:t>
            </a:r>
            <a:r>
              <a:rPr lang="fr-FR" sz="4000" b="1" dirty="0">
                <a:solidFill>
                  <a:srgbClr val="002060"/>
                </a:solidFill>
              </a:rPr>
              <a:t> :</a:t>
            </a:r>
            <a:r>
              <a:rPr lang="fr-FR" sz="4000" b="1" dirty="0" smtClean="0">
                <a:solidFill>
                  <a:srgbClr val="002060"/>
                </a:solidFill>
              </a:rPr>
              <a:t> Repères 1/11</a:t>
            </a:r>
            <a:endParaRPr lang="fr-FR" sz="4000" b="1" dirty="0">
              <a:solidFill>
                <a:srgbClr val="002060"/>
              </a:solidFill>
            </a:endParaRPr>
          </a:p>
        </p:txBody>
      </p:sp>
      <p:sp>
        <p:nvSpPr>
          <p:cNvPr id="7" name="Espace réservé du contenu 2"/>
          <p:cNvSpPr txBox="1">
            <a:spLocks/>
          </p:cNvSpPr>
          <p:nvPr/>
        </p:nvSpPr>
        <p:spPr>
          <a:xfrm>
            <a:off x="7357292" y="2690569"/>
            <a:ext cx="2021304" cy="40555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dirty="0" smtClean="0"/>
              <a:t>Forsyth, 1990</a:t>
            </a:r>
            <a:endParaRPr lang="fr-FR" dirty="0"/>
          </a:p>
        </p:txBody>
      </p:sp>
    </p:spTree>
    <p:extLst>
      <p:ext uri="{BB962C8B-B14F-4D97-AF65-F5344CB8AC3E}">
        <p14:creationId xmlns:p14="http://schemas.microsoft.com/office/powerpoint/2010/main" val="1980226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4359" y="326571"/>
            <a:ext cx="10881360" cy="1188720"/>
          </a:xfrm>
        </p:spPr>
        <p:txBody>
          <a:bodyPr>
            <a:noAutofit/>
          </a:bodyPr>
          <a:lstStyle/>
          <a:p>
            <a:pPr algn="ctr"/>
            <a:r>
              <a:rPr lang="fr-FR" sz="4000" b="1" dirty="0"/>
              <a:t>Méthodologie pour la mise en place d’une </a:t>
            </a:r>
            <a:r>
              <a:rPr lang="fr-FR" sz="4000" b="1" dirty="0" smtClean="0"/>
              <a:t/>
            </a:r>
            <a:br>
              <a:rPr lang="fr-FR" sz="4000" b="1" dirty="0" smtClean="0"/>
            </a:br>
            <a:r>
              <a:rPr lang="fr-FR" sz="4000" b="1" dirty="0" smtClean="0"/>
              <a:t>démarche </a:t>
            </a:r>
            <a:r>
              <a:rPr lang="fr-FR" sz="4000" b="1" dirty="0"/>
              <a:t>de management </a:t>
            </a:r>
            <a:r>
              <a:rPr lang="fr-FR" sz="4000" b="1" dirty="0" smtClean="0"/>
              <a:t> de </a:t>
            </a:r>
            <a:r>
              <a:rPr lang="fr-FR" sz="4000" b="1" dirty="0"/>
              <a:t>connaissances</a:t>
            </a:r>
            <a:endParaRPr lang="fr-FR" sz="4000" dirty="0"/>
          </a:p>
        </p:txBody>
      </p:sp>
      <p:sp>
        <p:nvSpPr>
          <p:cNvPr id="3" name="Espace réservé du contenu 2"/>
          <p:cNvSpPr>
            <a:spLocks noGrp="1"/>
          </p:cNvSpPr>
          <p:nvPr>
            <p:ph sz="half" idx="1"/>
          </p:nvPr>
        </p:nvSpPr>
        <p:spPr>
          <a:xfrm>
            <a:off x="1097279" y="1845733"/>
            <a:ext cx="3592287" cy="3954175"/>
          </a:xfrm>
        </p:spPr>
        <p:txBody>
          <a:bodyPr>
            <a:normAutofit fontScale="92500"/>
          </a:bodyPr>
          <a:lstStyle/>
          <a:p>
            <a:r>
              <a:rPr lang="fr-FR" sz="2400" b="1" dirty="0" smtClean="0"/>
              <a:t>Objectif général : </a:t>
            </a:r>
          </a:p>
          <a:p>
            <a:r>
              <a:rPr lang="fr-FR" altLang="fr-FR" sz="2200" dirty="0"/>
              <a:t> </a:t>
            </a:r>
            <a:endParaRPr lang="fr-FR" altLang="fr-FR" sz="2200" dirty="0" smtClean="0"/>
          </a:p>
          <a:p>
            <a:r>
              <a:rPr lang="fr-FR" altLang="fr-FR" sz="2400" dirty="0" smtClean="0"/>
              <a:t>Développer </a:t>
            </a:r>
            <a:r>
              <a:rPr lang="fr-FR" altLang="fr-FR" sz="2400" dirty="0"/>
              <a:t>des méthodes et outils permettant d’identifier, de capitaliser, d’organiser et de diffuser les connaissances tangibles et tacites des Caritas membres du DIRO</a:t>
            </a:r>
            <a:endParaRPr lang="fr-FR" sz="2400" dirty="0"/>
          </a:p>
        </p:txBody>
      </p:sp>
      <p:sp>
        <p:nvSpPr>
          <p:cNvPr id="4" name="Espace réservé du contenu 3"/>
          <p:cNvSpPr>
            <a:spLocks noGrp="1"/>
          </p:cNvSpPr>
          <p:nvPr>
            <p:ph sz="half" idx="2"/>
          </p:nvPr>
        </p:nvSpPr>
        <p:spPr>
          <a:xfrm>
            <a:off x="5512525" y="1845734"/>
            <a:ext cx="5963193" cy="4463626"/>
          </a:xfrm>
        </p:spPr>
        <p:txBody>
          <a:bodyPr>
            <a:normAutofit fontScale="92500"/>
          </a:bodyPr>
          <a:lstStyle/>
          <a:p>
            <a:r>
              <a:rPr lang="fr-FR" altLang="fr-FR" sz="2400" b="1" dirty="0" smtClean="0"/>
              <a:t>Objectif spécifiques : </a:t>
            </a:r>
          </a:p>
          <a:p>
            <a:r>
              <a:rPr lang="fr-FR" altLang="fr-FR" sz="2400" dirty="0" smtClean="0"/>
              <a:t>Développement des productions collectives et individuelles de connaissances : retours d’expérience, bonnes pratiques, informations, etc.</a:t>
            </a:r>
          </a:p>
          <a:p>
            <a:pPr>
              <a:buNone/>
            </a:pPr>
            <a:endParaRPr lang="fr-FR" altLang="fr-FR" sz="600" dirty="0" smtClean="0"/>
          </a:p>
          <a:p>
            <a:r>
              <a:rPr lang="fr-FR" altLang="fr-FR" sz="2400" dirty="0" smtClean="0"/>
              <a:t>Structuration de l’accès à la connaissance en fonction de son utilisation future</a:t>
            </a:r>
          </a:p>
          <a:p>
            <a:pPr>
              <a:buNone/>
            </a:pPr>
            <a:endParaRPr lang="fr-FR" altLang="fr-FR" sz="600" dirty="0" smtClean="0"/>
          </a:p>
          <a:p>
            <a:r>
              <a:rPr lang="fr-FR" altLang="fr-FR" sz="2400" dirty="0" smtClean="0"/>
              <a:t>Développement de la diffusion et du partage de connaissances/expertises</a:t>
            </a:r>
          </a:p>
          <a:p>
            <a:pPr>
              <a:buNone/>
            </a:pPr>
            <a:endParaRPr lang="fr-FR" altLang="fr-FR" sz="600" dirty="0" smtClean="0"/>
          </a:p>
          <a:p>
            <a:r>
              <a:rPr lang="fr-FR" altLang="fr-FR" sz="2400" dirty="0" smtClean="0"/>
              <a:t>Développement des fonctions d’innovations</a:t>
            </a:r>
          </a:p>
          <a:p>
            <a:endParaRPr lang="fr-FR" dirty="0"/>
          </a:p>
        </p:txBody>
      </p:sp>
    </p:spTree>
    <p:extLst>
      <p:ext uri="{BB962C8B-B14F-4D97-AF65-F5344CB8AC3E}">
        <p14:creationId xmlns:p14="http://schemas.microsoft.com/office/powerpoint/2010/main" val="6091340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Espace réservé du contenu 2"/>
          <p:cNvSpPr>
            <a:spLocks noGrp="1"/>
          </p:cNvSpPr>
          <p:nvPr>
            <p:ph idx="1"/>
          </p:nvPr>
        </p:nvSpPr>
        <p:spPr>
          <a:xfrm>
            <a:off x="953269" y="1971353"/>
            <a:ext cx="7019657" cy="4327426"/>
          </a:xfrm>
        </p:spPr>
        <p:txBody>
          <a:bodyPr>
            <a:normAutofit/>
          </a:bodyPr>
          <a:lstStyle/>
          <a:p>
            <a:pPr>
              <a:buFont typeface="Arial" panose="020B0604020202020204" pitchFamily="34" charset="0"/>
              <a:buNone/>
            </a:pPr>
            <a:r>
              <a:rPr lang="fr-FR" altLang="fr-FR" sz="2400" b="1" dirty="0" err="1" smtClean="0"/>
              <a:t>CoP</a:t>
            </a:r>
            <a:r>
              <a:rPr lang="fr-FR" altLang="fr-FR" b="1" dirty="0" smtClean="0"/>
              <a:t> = </a:t>
            </a:r>
            <a:r>
              <a:rPr lang="fr-FR" altLang="fr-FR" sz="2400" dirty="0" smtClean="0"/>
              <a:t>Processus </a:t>
            </a:r>
            <a:r>
              <a:rPr lang="fr-FR" altLang="fr-FR" sz="2400" dirty="0" smtClean="0"/>
              <a:t>d’apprentissage social émergeant lorsque des </a:t>
            </a:r>
            <a:r>
              <a:rPr lang="fr-FR" altLang="fr-FR" sz="2400" dirty="0"/>
              <a:t>P</a:t>
            </a:r>
            <a:r>
              <a:rPr lang="fr-FR" altLang="fr-FR" sz="2400" dirty="0" smtClean="0"/>
              <a:t>ersonnes ayant un </a:t>
            </a:r>
            <a:r>
              <a:rPr lang="fr-FR" altLang="fr-FR" sz="2400" dirty="0"/>
              <a:t>C</a:t>
            </a:r>
            <a:r>
              <a:rPr lang="fr-FR" altLang="fr-FR" sz="2400" dirty="0" smtClean="0"/>
              <a:t>entre d’</a:t>
            </a:r>
            <a:r>
              <a:rPr lang="fr-FR" altLang="fr-FR" sz="2400" dirty="0"/>
              <a:t>I</a:t>
            </a:r>
            <a:r>
              <a:rPr lang="fr-FR" altLang="fr-FR" sz="2400" dirty="0" smtClean="0"/>
              <a:t>ntérêt </a:t>
            </a:r>
            <a:r>
              <a:rPr lang="fr-FR" altLang="fr-FR" sz="2400" dirty="0"/>
              <a:t>C</a:t>
            </a:r>
            <a:r>
              <a:rPr lang="fr-FR" altLang="fr-FR" sz="2400" dirty="0" smtClean="0"/>
              <a:t>ommun collaborent </a:t>
            </a:r>
            <a:r>
              <a:rPr lang="fr-FR" altLang="fr-FR" sz="2400" dirty="0" smtClean="0"/>
              <a:t>mutuellement</a:t>
            </a:r>
          </a:p>
          <a:p>
            <a:pPr>
              <a:buFont typeface="Arial" panose="020B0604020202020204" pitchFamily="34" charset="0"/>
              <a:buNone/>
            </a:pPr>
            <a:endParaRPr lang="fr-FR" altLang="fr-FR" sz="2400" dirty="0" smtClean="0"/>
          </a:p>
          <a:p>
            <a:pPr>
              <a:buFont typeface="Arial" panose="020B0604020202020204" pitchFamily="34" charset="0"/>
              <a:buNone/>
            </a:pPr>
            <a:endParaRPr lang="fr-FR" altLang="fr-FR" sz="2400" dirty="0"/>
          </a:p>
          <a:p>
            <a:pPr>
              <a:buFont typeface="Arial" panose="020B0604020202020204" pitchFamily="34" charset="0"/>
              <a:buNone/>
            </a:pPr>
            <a:endParaRPr lang="fr-FR" altLang="fr-FR" sz="3200" dirty="0"/>
          </a:p>
          <a:p>
            <a:pPr>
              <a:buFont typeface="Arial" panose="020B0604020202020204" pitchFamily="34" charset="0"/>
              <a:buNone/>
            </a:pPr>
            <a:r>
              <a:rPr lang="fr-FR" altLang="fr-FR" sz="2400" b="1" dirty="0" err="1"/>
              <a:t>CoP</a:t>
            </a:r>
            <a:r>
              <a:rPr lang="fr-FR" altLang="fr-FR" sz="2400" b="1" dirty="0"/>
              <a:t> </a:t>
            </a:r>
            <a:r>
              <a:rPr lang="fr-FR" altLang="fr-FR" sz="2400" b="1" dirty="0" smtClean="0"/>
              <a:t>= « regroupement (physique et/ou virtuel) de personnes autour d’une thématique, avec l’objectif intentionnel de mettre en commun leurs connaissances, leurs pratiques, sur cette thématique »</a:t>
            </a:r>
            <a:endParaRPr lang="fr-FR" altLang="fr-FR" sz="2400" dirty="0" smtClean="0"/>
          </a:p>
        </p:txBody>
      </p:sp>
      <p:pic>
        <p:nvPicPr>
          <p:cNvPr id="23556" name="Picture 2" descr="C:\Users\Tonouga\AppData\Local\Microsoft\Windows\INetCache\IE\AVZ2BYSZ\Page-cadres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863" y="2662989"/>
            <a:ext cx="4411579" cy="218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2"/>
          <p:cNvSpPr txBox="1">
            <a:spLocks/>
          </p:cNvSpPr>
          <p:nvPr/>
        </p:nvSpPr>
        <p:spPr>
          <a:xfrm>
            <a:off x="953269" y="1174364"/>
            <a:ext cx="3618731"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Essai de définition</a:t>
            </a:r>
            <a:endParaRPr lang="fr-FR" sz="1600" dirty="0"/>
          </a:p>
        </p:txBody>
      </p:sp>
      <p:sp>
        <p:nvSpPr>
          <p:cNvPr id="6" name="Titre 1"/>
          <p:cNvSpPr txBox="1">
            <a:spLocks/>
          </p:cNvSpPr>
          <p:nvPr/>
        </p:nvSpPr>
        <p:spPr>
          <a:xfrm>
            <a:off x="7186863" y="479661"/>
            <a:ext cx="4827337" cy="62701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Les </a:t>
            </a:r>
            <a:r>
              <a:rPr lang="fr-FR" sz="4000" b="1" dirty="0" err="1" smtClean="0">
                <a:solidFill>
                  <a:srgbClr val="002060"/>
                </a:solidFill>
              </a:rPr>
              <a:t>CoP</a:t>
            </a:r>
            <a:r>
              <a:rPr lang="fr-FR" sz="4000" b="1" dirty="0">
                <a:solidFill>
                  <a:srgbClr val="002060"/>
                </a:solidFill>
              </a:rPr>
              <a:t> :</a:t>
            </a:r>
            <a:r>
              <a:rPr lang="fr-FR" sz="4000" b="1" dirty="0" smtClean="0">
                <a:solidFill>
                  <a:srgbClr val="002060"/>
                </a:solidFill>
              </a:rPr>
              <a:t> Repères 2/11</a:t>
            </a:r>
            <a:endParaRPr lang="fr-FR" sz="4000" b="1" dirty="0">
              <a:solidFill>
                <a:srgbClr val="002060"/>
              </a:solidFill>
            </a:endParaRPr>
          </a:p>
        </p:txBody>
      </p:sp>
      <p:sp>
        <p:nvSpPr>
          <p:cNvPr id="8" name="Espace réservé du contenu 2"/>
          <p:cNvSpPr txBox="1">
            <a:spLocks/>
          </p:cNvSpPr>
          <p:nvPr/>
        </p:nvSpPr>
        <p:spPr>
          <a:xfrm>
            <a:off x="8017367" y="5925306"/>
            <a:ext cx="1668379" cy="40555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dirty="0" smtClean="0"/>
              <a:t>J-Y </a:t>
            </a:r>
            <a:r>
              <a:rPr lang="fr-FR" dirty="0" err="1" smtClean="0"/>
              <a:t>Prax</a:t>
            </a:r>
            <a:r>
              <a:rPr lang="fr-FR" dirty="0" smtClean="0"/>
              <a:t>, 2012</a:t>
            </a:r>
            <a:endParaRPr lang="fr-FR" dirty="0"/>
          </a:p>
        </p:txBody>
      </p:sp>
      <p:sp>
        <p:nvSpPr>
          <p:cNvPr id="9" name="Espace réservé du contenu 2"/>
          <p:cNvSpPr txBox="1">
            <a:spLocks/>
          </p:cNvSpPr>
          <p:nvPr/>
        </p:nvSpPr>
        <p:spPr>
          <a:xfrm>
            <a:off x="953269" y="3204979"/>
            <a:ext cx="6233594" cy="1453355"/>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altLang="fr-FR" sz="2800" b="1" dirty="0" err="1"/>
              <a:t>CoP</a:t>
            </a:r>
            <a:r>
              <a:rPr lang="fr-FR" altLang="fr-FR" sz="2800" b="1" dirty="0"/>
              <a:t> = </a:t>
            </a:r>
            <a:r>
              <a:rPr lang="fr-FR" altLang="fr-FR" sz="2600" dirty="0" smtClean="0"/>
              <a:t>Groupe de personnes qui partagent une préoccupation, une passion à propos d’un sujet et qui approfondissent leurs connaissances et expertises dans le domaine en interagissant de manière régulière.</a:t>
            </a:r>
          </a:p>
          <a:p>
            <a:endParaRPr lang="fr-FR" dirty="0"/>
          </a:p>
        </p:txBody>
      </p:sp>
    </p:spTree>
    <p:extLst>
      <p:ext uri="{BB962C8B-B14F-4D97-AF65-F5344CB8AC3E}">
        <p14:creationId xmlns:p14="http://schemas.microsoft.com/office/powerpoint/2010/main" val="2991337667"/>
      </p:ext>
    </p:extLst>
  </p:cSld>
  <p:clrMapOvr>
    <a:masterClrMapping/>
  </p:clrMapOvr>
  <p:transition advTm="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1912953"/>
            <a:ext cx="10058400" cy="4442771"/>
          </a:xfrm>
        </p:spPr>
        <p:txBody>
          <a:bodyPr>
            <a:normAutofit lnSpcReduction="10000"/>
          </a:bodyPr>
          <a:lstStyle/>
          <a:p>
            <a:pPr>
              <a:buFont typeface="Arial" panose="020B0604020202020204" pitchFamily="34" charset="0"/>
              <a:buChar char="•"/>
            </a:pPr>
            <a:r>
              <a:rPr lang="fr-FR" sz="2400" dirty="0" smtClean="0"/>
              <a:t> Naissance d’une « raison utilitaire »</a:t>
            </a:r>
          </a:p>
          <a:p>
            <a:pPr marL="0" indent="0">
              <a:buNone/>
            </a:pPr>
            <a:endParaRPr lang="fr-FR" sz="100" dirty="0" smtClean="0"/>
          </a:p>
          <a:p>
            <a:pPr>
              <a:buFont typeface="Arial" panose="020B0604020202020204" pitchFamily="34" charset="0"/>
              <a:buChar char="•"/>
            </a:pPr>
            <a:r>
              <a:rPr lang="fr-FR" sz="2400" dirty="0"/>
              <a:t> Basée sur l’appartenance à une expertise, un </a:t>
            </a:r>
            <a:r>
              <a:rPr lang="fr-FR" sz="2400" dirty="0" smtClean="0"/>
              <a:t>métier</a:t>
            </a:r>
          </a:p>
          <a:p>
            <a:pPr marL="0" indent="0">
              <a:buNone/>
            </a:pPr>
            <a:endParaRPr lang="fr-FR" sz="100" dirty="0"/>
          </a:p>
          <a:p>
            <a:pPr>
              <a:buFont typeface="Arial" panose="020B0604020202020204" pitchFamily="34" charset="0"/>
              <a:buChar char="•"/>
            </a:pPr>
            <a:r>
              <a:rPr lang="fr-FR" sz="2400" dirty="0" smtClean="0"/>
              <a:t> Mode d’organisation par excellence </a:t>
            </a:r>
            <a:r>
              <a:rPr lang="fr-FR" sz="2400" u="sng" dirty="0" smtClean="0"/>
              <a:t>basée sur les flux de connaissances</a:t>
            </a:r>
          </a:p>
          <a:p>
            <a:pPr marL="0" indent="0">
              <a:buNone/>
            </a:pPr>
            <a:endParaRPr lang="fr-FR" sz="100" dirty="0" smtClean="0"/>
          </a:p>
          <a:p>
            <a:pPr>
              <a:buFont typeface="Arial" panose="020B0604020202020204" pitchFamily="34" charset="0"/>
              <a:buChar char="•"/>
            </a:pPr>
            <a:r>
              <a:rPr lang="fr-FR" sz="2400" dirty="0"/>
              <a:t> O</a:t>
            </a:r>
            <a:r>
              <a:rPr lang="fr-FR" sz="2400" dirty="0" smtClean="0"/>
              <a:t>rganisation </a:t>
            </a:r>
            <a:r>
              <a:rPr lang="fr-FR" sz="2400" u="sng" dirty="0" smtClean="0"/>
              <a:t>totalement collaborative</a:t>
            </a:r>
            <a:r>
              <a:rPr lang="fr-FR" sz="2400" dirty="0" smtClean="0"/>
              <a:t> et </a:t>
            </a:r>
            <a:r>
              <a:rPr lang="fr-FR" sz="2400" i="1" dirty="0" smtClean="0">
                <a:effectLst>
                  <a:outerShdw blurRad="38100" dist="38100" dir="2700000" algn="tl">
                    <a:srgbClr val="000000">
                      <a:alpha val="43137"/>
                    </a:srgbClr>
                  </a:outerShdw>
                </a:effectLst>
              </a:rPr>
              <a:t>vecteur de l’intelligence collective</a:t>
            </a:r>
            <a:r>
              <a:rPr lang="fr-FR" sz="2400" dirty="0" smtClean="0"/>
              <a:t> de l’organisation</a:t>
            </a:r>
          </a:p>
          <a:p>
            <a:pPr marL="0" indent="0">
              <a:buNone/>
            </a:pPr>
            <a:endParaRPr lang="fr-FR" sz="100" dirty="0" smtClean="0"/>
          </a:p>
          <a:p>
            <a:pPr>
              <a:buFont typeface="Arial" panose="020B0604020202020204" pitchFamily="34" charset="0"/>
              <a:buChar char="•"/>
            </a:pPr>
            <a:r>
              <a:rPr lang="fr-FR" sz="2400" dirty="0" smtClean="0"/>
              <a:t> Capacité d’échanges gagnant-gagnant</a:t>
            </a:r>
          </a:p>
          <a:p>
            <a:pPr marL="0" indent="0">
              <a:buNone/>
            </a:pPr>
            <a:endParaRPr lang="fr-FR" sz="100" dirty="0" smtClean="0"/>
          </a:p>
          <a:p>
            <a:pPr>
              <a:buFont typeface="Arial" panose="020B0604020202020204" pitchFamily="34" charset="0"/>
              <a:buChar char="•"/>
            </a:pPr>
            <a:r>
              <a:rPr lang="fr-FR" sz="2400" dirty="0"/>
              <a:t> </a:t>
            </a:r>
            <a:r>
              <a:rPr lang="fr-FR" sz="2400" dirty="0" smtClean="0"/>
              <a:t>Pratiques communes donc, entraide, échange d’informations, apprentissage mutuel, réseaux humains, partage de savoir-faire…</a:t>
            </a:r>
          </a:p>
        </p:txBody>
      </p:sp>
      <p:sp>
        <p:nvSpPr>
          <p:cNvPr id="4" name="Titre 1"/>
          <p:cNvSpPr txBox="1">
            <a:spLocks/>
          </p:cNvSpPr>
          <p:nvPr/>
        </p:nvSpPr>
        <p:spPr>
          <a:xfrm>
            <a:off x="7138737" y="479661"/>
            <a:ext cx="4875463" cy="62701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Les </a:t>
            </a:r>
            <a:r>
              <a:rPr lang="fr-FR" sz="4000" b="1" dirty="0" err="1" smtClean="0">
                <a:solidFill>
                  <a:srgbClr val="002060"/>
                </a:solidFill>
              </a:rPr>
              <a:t>CoP</a:t>
            </a:r>
            <a:r>
              <a:rPr lang="fr-FR" sz="4000" b="1" dirty="0">
                <a:solidFill>
                  <a:srgbClr val="002060"/>
                </a:solidFill>
              </a:rPr>
              <a:t> :</a:t>
            </a:r>
            <a:r>
              <a:rPr lang="fr-FR" sz="4000" b="1" dirty="0" smtClean="0">
                <a:solidFill>
                  <a:srgbClr val="002060"/>
                </a:solidFill>
              </a:rPr>
              <a:t> Repères 3/11</a:t>
            </a:r>
            <a:endParaRPr lang="fr-FR" sz="4000" b="1" dirty="0">
              <a:solidFill>
                <a:srgbClr val="002060"/>
              </a:solidFill>
            </a:endParaRPr>
          </a:p>
        </p:txBody>
      </p:sp>
      <p:sp>
        <p:nvSpPr>
          <p:cNvPr id="5" name="Espace réservé du contenu 2"/>
          <p:cNvSpPr txBox="1">
            <a:spLocks/>
          </p:cNvSpPr>
          <p:nvPr/>
        </p:nvSpPr>
        <p:spPr>
          <a:xfrm>
            <a:off x="953269" y="1142279"/>
            <a:ext cx="3618731"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Caractéristiques</a:t>
            </a:r>
            <a:endParaRPr lang="fr-FR" sz="1600" dirty="0"/>
          </a:p>
        </p:txBody>
      </p:sp>
    </p:spTree>
    <p:extLst>
      <p:ext uri="{BB962C8B-B14F-4D97-AF65-F5344CB8AC3E}">
        <p14:creationId xmlns:p14="http://schemas.microsoft.com/office/powerpoint/2010/main" val="2203018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9522" y="1941930"/>
            <a:ext cx="10491536" cy="4299285"/>
          </a:xfrm>
        </p:spPr>
        <p:txBody>
          <a:bodyPr>
            <a:normAutofit fontScale="92500" lnSpcReduction="20000"/>
          </a:bodyPr>
          <a:lstStyle/>
          <a:p>
            <a:pPr>
              <a:buFont typeface="Arial"/>
              <a:buChar char="•"/>
              <a:defRPr/>
            </a:pPr>
            <a:r>
              <a:rPr lang="fr-FR" sz="2600" dirty="0" smtClean="0"/>
              <a:t> Co-construire </a:t>
            </a:r>
            <a:r>
              <a:rPr lang="fr-FR" sz="2600" dirty="0"/>
              <a:t>des connaissances autour d’un sujet qui préoccupe la majorité des </a:t>
            </a:r>
            <a:r>
              <a:rPr lang="fr-FR" sz="2600" dirty="0" smtClean="0"/>
              <a:t>membres</a:t>
            </a:r>
            <a:endParaRPr lang="fr-FR" sz="2600" dirty="0"/>
          </a:p>
          <a:p>
            <a:pPr>
              <a:buFont typeface="Arial" charset="0"/>
              <a:buNone/>
              <a:defRPr/>
            </a:pPr>
            <a:endParaRPr lang="fr-FR" sz="600" dirty="0"/>
          </a:p>
          <a:p>
            <a:pPr>
              <a:buFont typeface="Arial"/>
              <a:buChar char="•"/>
              <a:defRPr/>
            </a:pPr>
            <a:r>
              <a:rPr lang="fr-FR" sz="2600" dirty="0" smtClean="0"/>
              <a:t> Faciliter </a:t>
            </a:r>
            <a:r>
              <a:rPr lang="fr-FR" sz="2600" dirty="0"/>
              <a:t>l’émergence d’une intelligence collective</a:t>
            </a:r>
          </a:p>
          <a:p>
            <a:pPr>
              <a:buFont typeface="Arial" charset="0"/>
              <a:buNone/>
              <a:defRPr/>
            </a:pPr>
            <a:endParaRPr lang="fr-FR" sz="600" dirty="0"/>
          </a:p>
          <a:p>
            <a:pPr>
              <a:buFont typeface="Arial"/>
              <a:buChar char="•"/>
              <a:defRPr/>
            </a:pPr>
            <a:r>
              <a:rPr lang="fr-FR" sz="2600" dirty="0" smtClean="0"/>
              <a:t> Produire</a:t>
            </a:r>
            <a:r>
              <a:rPr lang="fr-FR" sz="2600" dirty="0"/>
              <a:t>, améliorer des référentiels collectifs : un bien </a:t>
            </a:r>
            <a:r>
              <a:rPr lang="fr-FR" sz="2600" dirty="0" smtClean="0"/>
              <a:t>commun</a:t>
            </a:r>
            <a:endParaRPr lang="fr-FR" sz="2600" dirty="0"/>
          </a:p>
          <a:p>
            <a:pPr>
              <a:buFont typeface="Arial" charset="0"/>
              <a:buNone/>
              <a:defRPr/>
            </a:pPr>
            <a:endParaRPr lang="fr-FR" sz="600" dirty="0"/>
          </a:p>
          <a:p>
            <a:pPr>
              <a:buFont typeface="Arial"/>
              <a:buChar char="•"/>
              <a:defRPr/>
            </a:pPr>
            <a:r>
              <a:rPr lang="fr-FR" sz="2800" dirty="0" smtClean="0"/>
              <a:t> </a:t>
            </a:r>
            <a:r>
              <a:rPr lang="fr-FR" sz="2600" dirty="0" smtClean="0"/>
              <a:t>Développer </a:t>
            </a:r>
            <a:r>
              <a:rPr lang="fr-FR" sz="2600" dirty="0"/>
              <a:t>des zones de compétences nouvelles : </a:t>
            </a:r>
            <a:r>
              <a:rPr lang="fr-FR" sz="2600" dirty="0" smtClean="0"/>
              <a:t>innover</a:t>
            </a:r>
            <a:endParaRPr lang="fr-FR" sz="2600" dirty="0"/>
          </a:p>
          <a:p>
            <a:pPr>
              <a:buFont typeface="Arial" charset="0"/>
              <a:buNone/>
              <a:defRPr/>
            </a:pPr>
            <a:endParaRPr lang="fr-FR" sz="600" dirty="0"/>
          </a:p>
          <a:p>
            <a:pPr>
              <a:buFont typeface="Arial"/>
              <a:buChar char="•"/>
              <a:defRPr/>
            </a:pPr>
            <a:r>
              <a:rPr lang="fr-FR" sz="2600" dirty="0" smtClean="0"/>
              <a:t> Faciliter </a:t>
            </a:r>
            <a:r>
              <a:rPr lang="fr-FR" sz="2600" dirty="0"/>
              <a:t>l’application d’une nouvelle pratique</a:t>
            </a:r>
          </a:p>
          <a:p>
            <a:pPr>
              <a:buFont typeface="Arial" charset="0"/>
              <a:buNone/>
              <a:defRPr/>
            </a:pPr>
            <a:endParaRPr lang="fr-FR" sz="600" dirty="0"/>
          </a:p>
          <a:p>
            <a:pPr>
              <a:buFont typeface="Arial"/>
              <a:buChar char="•"/>
              <a:defRPr/>
            </a:pPr>
            <a:r>
              <a:rPr lang="fr-FR" sz="2800" dirty="0" smtClean="0"/>
              <a:t> </a:t>
            </a:r>
            <a:r>
              <a:rPr lang="fr-FR" sz="2600" dirty="0" smtClean="0"/>
              <a:t>Comprendre et enrichir ses connaissances</a:t>
            </a:r>
            <a:endParaRPr lang="fr-FR" sz="2600" dirty="0"/>
          </a:p>
        </p:txBody>
      </p:sp>
      <p:sp>
        <p:nvSpPr>
          <p:cNvPr id="4" name="Espace réservé du contenu 2"/>
          <p:cNvSpPr txBox="1">
            <a:spLocks/>
          </p:cNvSpPr>
          <p:nvPr/>
        </p:nvSpPr>
        <p:spPr>
          <a:xfrm>
            <a:off x="1193901" y="1178959"/>
            <a:ext cx="2800584"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charset="0"/>
              <a:buNone/>
              <a:defRPr/>
            </a:pPr>
            <a:r>
              <a:rPr lang="fr-FR" sz="2400" b="1" dirty="0" smtClean="0"/>
              <a:t>Pour quoi faire </a:t>
            </a:r>
            <a:r>
              <a:rPr lang="fr-FR" sz="2400" b="1" dirty="0"/>
              <a:t>?</a:t>
            </a:r>
          </a:p>
        </p:txBody>
      </p:sp>
      <p:sp>
        <p:nvSpPr>
          <p:cNvPr id="6" name="Titre 1"/>
          <p:cNvSpPr txBox="1">
            <a:spLocks/>
          </p:cNvSpPr>
          <p:nvPr/>
        </p:nvSpPr>
        <p:spPr>
          <a:xfrm>
            <a:off x="7138737" y="479661"/>
            <a:ext cx="4875463" cy="62701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Les </a:t>
            </a:r>
            <a:r>
              <a:rPr lang="fr-FR" sz="4000" b="1" dirty="0" err="1" smtClean="0">
                <a:solidFill>
                  <a:srgbClr val="002060"/>
                </a:solidFill>
              </a:rPr>
              <a:t>CoP</a:t>
            </a:r>
            <a:r>
              <a:rPr lang="fr-FR" sz="4000" b="1" dirty="0">
                <a:solidFill>
                  <a:srgbClr val="002060"/>
                </a:solidFill>
              </a:rPr>
              <a:t> :</a:t>
            </a:r>
            <a:r>
              <a:rPr lang="fr-FR" sz="4000" b="1" dirty="0" smtClean="0">
                <a:solidFill>
                  <a:srgbClr val="002060"/>
                </a:solidFill>
              </a:rPr>
              <a:t> Repères 4/11</a:t>
            </a:r>
            <a:endParaRPr lang="fr-FR" sz="4000" b="1" dirty="0">
              <a:solidFill>
                <a:srgbClr val="002060"/>
              </a:solidFill>
            </a:endParaRPr>
          </a:p>
        </p:txBody>
      </p:sp>
    </p:spTree>
    <p:extLst>
      <p:ext uri="{BB962C8B-B14F-4D97-AF65-F5344CB8AC3E}">
        <p14:creationId xmlns:p14="http://schemas.microsoft.com/office/powerpoint/2010/main" val="3705544167"/>
      </p:ext>
    </p:extLst>
  </p:cSld>
  <p:clrMapOvr>
    <a:masterClrMapping/>
  </p:clrMapOvr>
  <p:transition advTm="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Espace réservé du texte 48131"/>
          <p:cNvSpPr>
            <a:spLocks noGrp="1" noChangeArrowheads="1"/>
          </p:cNvSpPr>
          <p:nvPr>
            <p:ph idx="1"/>
          </p:nvPr>
        </p:nvSpPr>
        <p:spPr>
          <a:xfrm>
            <a:off x="1732547" y="1941095"/>
            <a:ext cx="8742947" cy="4267200"/>
          </a:xfrm>
        </p:spPr>
        <p:txBody>
          <a:bodyPr>
            <a:normAutofit fontScale="92500"/>
          </a:bodyPr>
          <a:lstStyle/>
          <a:p>
            <a:pPr>
              <a:lnSpc>
                <a:spcPct val="80000"/>
              </a:lnSpc>
              <a:buFont typeface="Arial" charset="0"/>
              <a:buNone/>
              <a:defRPr/>
            </a:pPr>
            <a:r>
              <a:rPr lang="fr-FR" sz="3000" b="1" dirty="0" smtClean="0"/>
              <a:t>… </a:t>
            </a:r>
            <a:r>
              <a:rPr lang="fr-FR" sz="3000" b="1" dirty="0"/>
              <a:t>Innover ensemble</a:t>
            </a:r>
          </a:p>
          <a:p>
            <a:pPr>
              <a:lnSpc>
                <a:spcPct val="80000"/>
              </a:lnSpc>
              <a:buFont typeface="Arial" charset="0"/>
              <a:buNone/>
              <a:defRPr/>
            </a:pPr>
            <a:endParaRPr lang="fr-FR" sz="1000" dirty="0"/>
          </a:p>
          <a:p>
            <a:pPr>
              <a:lnSpc>
                <a:spcPct val="80000"/>
              </a:lnSpc>
              <a:buFont typeface="Arial"/>
              <a:buChar char="•"/>
              <a:defRPr/>
            </a:pPr>
            <a:r>
              <a:rPr lang="fr-FR" sz="2600" dirty="0" smtClean="0"/>
              <a:t> Améliorer </a:t>
            </a:r>
            <a:r>
              <a:rPr lang="fr-FR" sz="2600" dirty="0"/>
              <a:t>une pratique</a:t>
            </a:r>
          </a:p>
          <a:p>
            <a:pPr>
              <a:lnSpc>
                <a:spcPct val="80000"/>
              </a:lnSpc>
              <a:buFont typeface="Arial" charset="0"/>
              <a:buNone/>
              <a:defRPr/>
            </a:pPr>
            <a:endParaRPr lang="fr-FR" sz="1000" dirty="0"/>
          </a:p>
          <a:p>
            <a:pPr>
              <a:lnSpc>
                <a:spcPct val="80000"/>
              </a:lnSpc>
              <a:buFont typeface="Arial"/>
              <a:buChar char="•"/>
              <a:defRPr/>
            </a:pPr>
            <a:r>
              <a:rPr lang="fr-FR" sz="2600" dirty="0" smtClean="0"/>
              <a:t> Rechercher </a:t>
            </a:r>
            <a:r>
              <a:rPr lang="fr-FR" sz="2600" dirty="0"/>
              <a:t>des solutions innovantes</a:t>
            </a:r>
          </a:p>
          <a:p>
            <a:pPr>
              <a:lnSpc>
                <a:spcPct val="80000"/>
              </a:lnSpc>
              <a:buFont typeface="Arial" charset="0"/>
              <a:buNone/>
              <a:defRPr/>
            </a:pPr>
            <a:endParaRPr lang="fr-FR" sz="1000" dirty="0"/>
          </a:p>
          <a:p>
            <a:pPr>
              <a:lnSpc>
                <a:spcPct val="80000"/>
              </a:lnSpc>
              <a:buFont typeface="Arial"/>
              <a:buChar char="•"/>
              <a:defRPr/>
            </a:pPr>
            <a:r>
              <a:rPr lang="fr-FR" sz="2600" dirty="0" smtClean="0"/>
              <a:t> Creuser </a:t>
            </a:r>
            <a:r>
              <a:rPr lang="fr-FR" sz="2600" dirty="0"/>
              <a:t>des sujets au stade « intuition »</a:t>
            </a:r>
          </a:p>
          <a:p>
            <a:pPr>
              <a:lnSpc>
                <a:spcPct val="80000"/>
              </a:lnSpc>
              <a:buFont typeface="Arial" charset="0"/>
              <a:buNone/>
              <a:defRPr/>
            </a:pPr>
            <a:endParaRPr lang="fr-FR" sz="1000" dirty="0"/>
          </a:p>
          <a:p>
            <a:pPr>
              <a:lnSpc>
                <a:spcPct val="80000"/>
              </a:lnSpc>
              <a:buFont typeface="Arial"/>
              <a:buChar char="•"/>
              <a:defRPr/>
            </a:pPr>
            <a:r>
              <a:rPr lang="fr-FR" sz="2600" dirty="0" smtClean="0"/>
              <a:t> Elargir </a:t>
            </a:r>
            <a:r>
              <a:rPr lang="fr-FR" sz="2600" dirty="0"/>
              <a:t>le champ de vision</a:t>
            </a:r>
          </a:p>
          <a:p>
            <a:pPr>
              <a:lnSpc>
                <a:spcPct val="80000"/>
              </a:lnSpc>
              <a:buFont typeface="Arial" charset="0"/>
              <a:buNone/>
              <a:defRPr/>
            </a:pPr>
            <a:endParaRPr lang="fr-FR" sz="1000" dirty="0"/>
          </a:p>
          <a:p>
            <a:pPr>
              <a:lnSpc>
                <a:spcPct val="80000"/>
              </a:lnSpc>
              <a:buFont typeface="Arial"/>
              <a:buChar char="•"/>
              <a:defRPr/>
            </a:pPr>
            <a:r>
              <a:rPr lang="fr-FR" sz="2600" dirty="0" smtClean="0"/>
              <a:t> Valoriser </a:t>
            </a:r>
            <a:r>
              <a:rPr lang="fr-FR" sz="2600" dirty="0"/>
              <a:t>et promouvoir un thème de recherche ou d’action commun</a:t>
            </a:r>
          </a:p>
          <a:p>
            <a:pPr eaLnBrk="1" hangingPunct="1">
              <a:lnSpc>
                <a:spcPct val="80000"/>
              </a:lnSpc>
              <a:buFontTx/>
              <a:buNone/>
              <a:defRPr/>
            </a:pPr>
            <a:endParaRPr lang="fr-FR" sz="900" dirty="0"/>
          </a:p>
        </p:txBody>
      </p:sp>
      <p:sp>
        <p:nvSpPr>
          <p:cNvPr id="5" name="Titre 1"/>
          <p:cNvSpPr txBox="1">
            <a:spLocks/>
          </p:cNvSpPr>
          <p:nvPr/>
        </p:nvSpPr>
        <p:spPr>
          <a:xfrm>
            <a:off x="7251032" y="479661"/>
            <a:ext cx="4763168" cy="62701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Les </a:t>
            </a:r>
            <a:r>
              <a:rPr lang="fr-FR" sz="4000" b="1" dirty="0" err="1" smtClean="0">
                <a:solidFill>
                  <a:srgbClr val="002060"/>
                </a:solidFill>
              </a:rPr>
              <a:t>CoP</a:t>
            </a:r>
            <a:r>
              <a:rPr lang="fr-FR" sz="4000" b="1" dirty="0">
                <a:solidFill>
                  <a:srgbClr val="002060"/>
                </a:solidFill>
              </a:rPr>
              <a:t> :</a:t>
            </a:r>
            <a:r>
              <a:rPr lang="fr-FR" sz="4000" b="1" dirty="0" smtClean="0">
                <a:solidFill>
                  <a:srgbClr val="002060"/>
                </a:solidFill>
              </a:rPr>
              <a:t> Repères 5/11</a:t>
            </a:r>
            <a:endParaRPr lang="fr-FR" sz="4000" b="1" dirty="0">
              <a:solidFill>
                <a:srgbClr val="002060"/>
              </a:solidFill>
            </a:endParaRPr>
          </a:p>
        </p:txBody>
      </p:sp>
      <p:sp>
        <p:nvSpPr>
          <p:cNvPr id="8" name="Espace réservé du contenu 2"/>
          <p:cNvSpPr txBox="1">
            <a:spLocks/>
          </p:cNvSpPr>
          <p:nvPr/>
        </p:nvSpPr>
        <p:spPr>
          <a:xfrm>
            <a:off x="1193901" y="1178959"/>
            <a:ext cx="2800584"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charset="0"/>
              <a:buNone/>
              <a:defRPr/>
            </a:pPr>
            <a:r>
              <a:rPr lang="fr-FR" sz="2400" b="1" dirty="0" smtClean="0"/>
              <a:t>Pour quoi faire </a:t>
            </a:r>
            <a:r>
              <a:rPr lang="fr-FR" sz="2400" b="1" dirty="0"/>
              <a:t>?</a:t>
            </a:r>
          </a:p>
        </p:txBody>
      </p:sp>
    </p:spTree>
    <p:extLst>
      <p:ext uri="{BB962C8B-B14F-4D97-AF65-F5344CB8AC3E}">
        <p14:creationId xmlns:p14="http://schemas.microsoft.com/office/powerpoint/2010/main" val="3242235534"/>
      </p:ext>
    </p:extLst>
  </p:cSld>
  <p:clrMapOvr>
    <a:masterClrMapping/>
  </p:clrMapOvr>
  <p:transition advTm="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2737" y="1876926"/>
            <a:ext cx="10363200" cy="4411580"/>
          </a:xfrm>
        </p:spPr>
        <p:txBody>
          <a:bodyPr>
            <a:normAutofit fontScale="77500" lnSpcReduction="20000"/>
          </a:bodyPr>
          <a:lstStyle/>
          <a:p>
            <a:pPr>
              <a:buFont typeface="Arial" charset="0"/>
              <a:buNone/>
              <a:defRPr/>
            </a:pPr>
            <a:r>
              <a:rPr lang="fr-FR" sz="3200" b="1" dirty="0"/>
              <a:t>Améliorer  le référentiel commun</a:t>
            </a:r>
          </a:p>
          <a:p>
            <a:pPr>
              <a:lnSpc>
                <a:spcPct val="80000"/>
              </a:lnSpc>
              <a:buFont typeface="Arial" charset="0"/>
              <a:buNone/>
              <a:defRPr/>
            </a:pPr>
            <a:endParaRPr lang="fr-FR" sz="500" b="1" dirty="0"/>
          </a:p>
          <a:p>
            <a:pPr>
              <a:lnSpc>
                <a:spcPct val="80000"/>
              </a:lnSpc>
              <a:buFont typeface="Arial"/>
              <a:buChar char="•"/>
              <a:defRPr/>
            </a:pPr>
            <a:r>
              <a:rPr lang="fr-FR" sz="3100" dirty="0"/>
              <a:t>Concevoir, valider, enrichir une méthode à partir d’expériences identiques conduites dans des contextes différents</a:t>
            </a:r>
          </a:p>
          <a:p>
            <a:pPr>
              <a:lnSpc>
                <a:spcPct val="80000"/>
              </a:lnSpc>
              <a:buFont typeface="Arial" charset="0"/>
              <a:buNone/>
              <a:defRPr/>
            </a:pPr>
            <a:endParaRPr lang="fr-FR" sz="100" dirty="0"/>
          </a:p>
          <a:p>
            <a:pPr>
              <a:lnSpc>
                <a:spcPct val="80000"/>
              </a:lnSpc>
              <a:buFont typeface="Arial"/>
              <a:buChar char="•"/>
              <a:defRPr/>
            </a:pPr>
            <a:r>
              <a:rPr lang="fr-FR" sz="3100" dirty="0"/>
              <a:t>Tester, expérimenter un outil de travail</a:t>
            </a:r>
          </a:p>
          <a:p>
            <a:pPr>
              <a:lnSpc>
                <a:spcPct val="80000"/>
              </a:lnSpc>
              <a:buFont typeface="Arial" charset="0"/>
              <a:buNone/>
              <a:defRPr/>
            </a:pPr>
            <a:endParaRPr lang="fr-FR" sz="100" dirty="0"/>
          </a:p>
          <a:p>
            <a:pPr>
              <a:lnSpc>
                <a:spcPct val="80000"/>
              </a:lnSpc>
              <a:buFont typeface="Arial"/>
              <a:buChar char="•"/>
              <a:defRPr/>
            </a:pPr>
            <a:r>
              <a:rPr lang="fr-FR" sz="3100" dirty="0"/>
              <a:t>Valider les outils méthodologiques</a:t>
            </a:r>
          </a:p>
          <a:p>
            <a:pPr>
              <a:lnSpc>
                <a:spcPct val="80000"/>
              </a:lnSpc>
              <a:buFont typeface="Arial" charset="0"/>
              <a:buNone/>
              <a:defRPr/>
            </a:pPr>
            <a:endParaRPr lang="fr-FR" sz="100" dirty="0"/>
          </a:p>
          <a:p>
            <a:pPr>
              <a:lnSpc>
                <a:spcPct val="80000"/>
              </a:lnSpc>
              <a:buFont typeface="Arial"/>
              <a:buChar char="•"/>
              <a:defRPr/>
            </a:pPr>
            <a:r>
              <a:rPr lang="fr-FR" sz="3100" dirty="0"/>
              <a:t>Comparer les façons de faire pour en déduire des bonnes pratiques et en tirer des guides</a:t>
            </a:r>
          </a:p>
          <a:p>
            <a:pPr>
              <a:lnSpc>
                <a:spcPct val="80000"/>
              </a:lnSpc>
              <a:buFont typeface="Arial" charset="0"/>
              <a:buNone/>
              <a:defRPr/>
            </a:pPr>
            <a:endParaRPr lang="fr-FR" sz="100" dirty="0"/>
          </a:p>
          <a:p>
            <a:pPr>
              <a:lnSpc>
                <a:spcPct val="80000"/>
              </a:lnSpc>
              <a:buFont typeface="Arial"/>
              <a:buChar char="•"/>
              <a:defRPr/>
            </a:pPr>
            <a:r>
              <a:rPr lang="fr-FR" sz="3100" dirty="0"/>
              <a:t>Confronter les méthodologies d’intervention pour construire, améliorer …</a:t>
            </a:r>
          </a:p>
          <a:p>
            <a:pPr>
              <a:lnSpc>
                <a:spcPct val="80000"/>
              </a:lnSpc>
              <a:buFont typeface="Arial" charset="0"/>
              <a:buNone/>
              <a:defRPr/>
            </a:pPr>
            <a:endParaRPr lang="fr-FR" sz="100" dirty="0"/>
          </a:p>
          <a:p>
            <a:pPr>
              <a:lnSpc>
                <a:spcPct val="80000"/>
              </a:lnSpc>
              <a:buFont typeface="Arial"/>
              <a:buChar char="•"/>
              <a:defRPr/>
            </a:pPr>
            <a:r>
              <a:rPr lang="fr-FR" sz="3100" dirty="0"/>
              <a:t>Faciliter l’adaptation d’une méthodologie à un contexte particulier</a:t>
            </a:r>
          </a:p>
        </p:txBody>
      </p:sp>
      <p:sp>
        <p:nvSpPr>
          <p:cNvPr id="5" name="Titre 1"/>
          <p:cNvSpPr txBox="1">
            <a:spLocks/>
          </p:cNvSpPr>
          <p:nvPr/>
        </p:nvSpPr>
        <p:spPr>
          <a:xfrm>
            <a:off x="7154779" y="479661"/>
            <a:ext cx="4859421" cy="62701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Les </a:t>
            </a:r>
            <a:r>
              <a:rPr lang="fr-FR" sz="4000" b="1" dirty="0" err="1" smtClean="0">
                <a:solidFill>
                  <a:srgbClr val="002060"/>
                </a:solidFill>
              </a:rPr>
              <a:t>CoP</a:t>
            </a:r>
            <a:r>
              <a:rPr lang="fr-FR" sz="4000" b="1" dirty="0">
                <a:solidFill>
                  <a:srgbClr val="002060"/>
                </a:solidFill>
              </a:rPr>
              <a:t> :</a:t>
            </a:r>
            <a:r>
              <a:rPr lang="fr-FR" sz="4000" b="1" dirty="0" smtClean="0">
                <a:solidFill>
                  <a:srgbClr val="002060"/>
                </a:solidFill>
              </a:rPr>
              <a:t> Repères 6/11</a:t>
            </a:r>
            <a:endParaRPr lang="fr-FR" sz="4000" b="1" dirty="0">
              <a:solidFill>
                <a:srgbClr val="002060"/>
              </a:solidFill>
            </a:endParaRPr>
          </a:p>
        </p:txBody>
      </p:sp>
      <p:sp>
        <p:nvSpPr>
          <p:cNvPr id="7" name="Espace réservé du contenu 2"/>
          <p:cNvSpPr txBox="1">
            <a:spLocks/>
          </p:cNvSpPr>
          <p:nvPr/>
        </p:nvSpPr>
        <p:spPr>
          <a:xfrm>
            <a:off x="1193901" y="1178959"/>
            <a:ext cx="2800584"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charset="0"/>
              <a:buNone/>
              <a:defRPr/>
            </a:pPr>
            <a:r>
              <a:rPr lang="fr-FR" sz="2400" b="1" dirty="0" smtClean="0"/>
              <a:t>Pour quoi faire </a:t>
            </a:r>
            <a:r>
              <a:rPr lang="fr-FR" sz="2400" b="1" dirty="0"/>
              <a:t>?</a:t>
            </a:r>
          </a:p>
        </p:txBody>
      </p:sp>
    </p:spTree>
    <p:extLst>
      <p:ext uri="{BB962C8B-B14F-4D97-AF65-F5344CB8AC3E}">
        <p14:creationId xmlns:p14="http://schemas.microsoft.com/office/powerpoint/2010/main" val="3049738168"/>
      </p:ext>
    </p:extLst>
  </p:cSld>
  <p:clrMapOvr>
    <a:masterClrMapping/>
  </p:clrMapOvr>
  <p:transition advTm="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35597" y="1869196"/>
            <a:ext cx="10177480" cy="4355141"/>
          </a:xfrm>
        </p:spPr>
        <p:txBody>
          <a:bodyPr>
            <a:noAutofit/>
          </a:bodyPr>
          <a:lstStyle/>
          <a:p>
            <a:pPr>
              <a:buFont typeface="Arial" panose="020B0604020202020204" pitchFamily="34" charset="0"/>
              <a:buChar char="•"/>
            </a:pPr>
            <a:r>
              <a:rPr lang="fr-FR" sz="2400" dirty="0" smtClean="0"/>
              <a:t> Fondation : </a:t>
            </a:r>
            <a:r>
              <a:rPr lang="fr-FR" sz="2100" b="1" dirty="0" smtClean="0">
                <a:solidFill>
                  <a:srgbClr val="002060"/>
                </a:solidFill>
              </a:rPr>
              <a:t>concevoir le lancement de la communauté, </a:t>
            </a:r>
            <a:r>
              <a:rPr lang="fr-FR" sz="2100" b="1" dirty="0" smtClean="0">
                <a:solidFill>
                  <a:srgbClr val="FF0000"/>
                </a:solidFill>
              </a:rPr>
              <a:t>définir le domaine d’intérêt</a:t>
            </a:r>
            <a:r>
              <a:rPr lang="fr-FR" sz="2100" b="1" dirty="0" smtClean="0">
                <a:solidFill>
                  <a:srgbClr val="C00000"/>
                </a:solidFill>
              </a:rPr>
              <a:t>, montrer des résultats rapides (quick </a:t>
            </a:r>
            <a:r>
              <a:rPr lang="fr-FR" sz="2100" b="1" dirty="0" err="1" smtClean="0">
                <a:solidFill>
                  <a:srgbClr val="C00000"/>
                </a:solidFill>
              </a:rPr>
              <a:t>wins</a:t>
            </a:r>
            <a:r>
              <a:rPr lang="fr-FR" sz="2100" b="1" dirty="0" smtClean="0">
                <a:solidFill>
                  <a:srgbClr val="C00000"/>
                </a:solidFill>
              </a:rPr>
              <a:t>), développer le leadership, connecter les membres, formaliser un document d’intention…</a:t>
            </a:r>
          </a:p>
          <a:p>
            <a:pPr>
              <a:buFont typeface="Arial" panose="020B0604020202020204" pitchFamily="34" charset="0"/>
              <a:buChar char="•"/>
            </a:pPr>
            <a:r>
              <a:rPr lang="fr-FR" sz="2400" dirty="0" smtClean="0"/>
              <a:t> Fusion : </a:t>
            </a:r>
            <a:r>
              <a:rPr lang="fr-FR" sz="2100" dirty="0" smtClean="0"/>
              <a:t>Incuber et montrer des bénéfices immédiats, lancer la communauté, créer un rythme d’événements réguliers, connecter les membres, identifier les idées, informations et pratiques à partager, documenter avec parcimonie, rendre visible la création de valeur…</a:t>
            </a:r>
            <a:endParaRPr lang="fr-FR" sz="2100" dirty="0"/>
          </a:p>
          <a:p>
            <a:pPr>
              <a:buFont typeface="Arial" panose="020B0604020202020204" pitchFamily="34" charset="0"/>
              <a:buChar char="•"/>
            </a:pPr>
            <a:r>
              <a:rPr lang="fr-FR" sz="2400" dirty="0" smtClean="0"/>
              <a:t> Maturation : </a:t>
            </a:r>
            <a:r>
              <a:rPr lang="fr-FR" sz="2100" dirty="0" smtClean="0"/>
              <a:t>recentrer ou élargir identifier les savoirs critiques et mal maîtrisés, être officiellement représenté, redéfinir les frontières du domaine, mettre au point un processus de cooptation des nouveaux entrants, chercher et développer des liens avec l’extérieur, mesurer les bénéfices produits par la communauté, développer et organiser la base de connaissance</a:t>
            </a:r>
          </a:p>
          <a:p>
            <a:pPr>
              <a:buFont typeface="Arial" panose="020B0604020202020204" pitchFamily="34" charset="0"/>
              <a:buChar char="•"/>
            </a:pPr>
            <a:r>
              <a:rPr lang="fr-FR" sz="2400" dirty="0"/>
              <a:t> </a:t>
            </a:r>
            <a:r>
              <a:rPr lang="fr-FR" sz="2400" dirty="0" smtClean="0"/>
              <a:t>Transformation : </a:t>
            </a:r>
            <a:r>
              <a:rPr lang="fr-FR" sz="2100" dirty="0" smtClean="0"/>
              <a:t>se scinder en plusieurs groupes ? Transformation radicale ? Disparaître ?</a:t>
            </a:r>
          </a:p>
        </p:txBody>
      </p:sp>
      <p:sp>
        <p:nvSpPr>
          <p:cNvPr id="4" name="Titre 1"/>
          <p:cNvSpPr txBox="1">
            <a:spLocks/>
          </p:cNvSpPr>
          <p:nvPr/>
        </p:nvSpPr>
        <p:spPr>
          <a:xfrm>
            <a:off x="7202905" y="479661"/>
            <a:ext cx="4811295" cy="62701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Les </a:t>
            </a:r>
            <a:r>
              <a:rPr lang="fr-FR" sz="4000" b="1" dirty="0" err="1" smtClean="0">
                <a:solidFill>
                  <a:srgbClr val="002060"/>
                </a:solidFill>
              </a:rPr>
              <a:t>CoP</a:t>
            </a:r>
            <a:r>
              <a:rPr lang="fr-FR" sz="4000" b="1" dirty="0">
                <a:solidFill>
                  <a:srgbClr val="002060"/>
                </a:solidFill>
              </a:rPr>
              <a:t> </a:t>
            </a:r>
            <a:r>
              <a:rPr lang="fr-FR" sz="4000" b="1" dirty="0" smtClean="0">
                <a:solidFill>
                  <a:srgbClr val="002060"/>
                </a:solidFill>
              </a:rPr>
              <a:t>: Repères 7/11</a:t>
            </a:r>
            <a:endParaRPr lang="fr-FR" sz="4000" b="1" dirty="0">
              <a:solidFill>
                <a:srgbClr val="002060"/>
              </a:solidFill>
            </a:endParaRPr>
          </a:p>
        </p:txBody>
      </p:sp>
      <p:sp>
        <p:nvSpPr>
          <p:cNvPr id="5" name="Espace réservé du contenu 2"/>
          <p:cNvSpPr txBox="1">
            <a:spLocks/>
          </p:cNvSpPr>
          <p:nvPr/>
        </p:nvSpPr>
        <p:spPr>
          <a:xfrm>
            <a:off x="1193900" y="1178959"/>
            <a:ext cx="5030437"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charset="0"/>
              <a:buNone/>
              <a:defRPr/>
            </a:pPr>
            <a:r>
              <a:rPr lang="fr-FR" sz="2400" b="1" dirty="0" smtClean="0"/>
              <a:t>Evolution / Etapes de développement</a:t>
            </a:r>
            <a:endParaRPr lang="fr-FR" sz="2400" b="1" dirty="0"/>
          </a:p>
        </p:txBody>
      </p:sp>
    </p:spTree>
    <p:extLst>
      <p:ext uri="{BB962C8B-B14F-4D97-AF65-F5344CB8AC3E}">
        <p14:creationId xmlns:p14="http://schemas.microsoft.com/office/powerpoint/2010/main" val="18399934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contenu 2"/>
          <p:cNvSpPr>
            <a:spLocks noGrp="1"/>
          </p:cNvSpPr>
          <p:nvPr>
            <p:ph idx="1"/>
          </p:nvPr>
        </p:nvSpPr>
        <p:spPr>
          <a:xfrm>
            <a:off x="637057" y="1965158"/>
            <a:ext cx="5908122" cy="3954379"/>
          </a:xfrm>
        </p:spPr>
        <p:txBody>
          <a:bodyPr>
            <a:normAutofit fontScale="85000" lnSpcReduction="10000"/>
          </a:bodyPr>
          <a:lstStyle/>
          <a:p>
            <a:pPr>
              <a:buFont typeface="Arial" panose="020B0604020202020204" pitchFamily="34" charset="0"/>
              <a:buNone/>
            </a:pPr>
            <a:r>
              <a:rPr lang="fr-FR" altLang="fr-FR" sz="2800" i="1" dirty="0"/>
              <a:t>                    </a:t>
            </a:r>
            <a:r>
              <a:rPr lang="fr-FR" altLang="fr-FR" sz="3000" i="1" dirty="0"/>
              <a:t>Thématiques retenues</a:t>
            </a:r>
            <a:r>
              <a:rPr lang="fr-FR" altLang="fr-FR" sz="2800" i="1" dirty="0"/>
              <a:t> </a:t>
            </a:r>
          </a:p>
          <a:p>
            <a:pPr>
              <a:buFont typeface="Arial" panose="020B0604020202020204" pitchFamily="34" charset="0"/>
              <a:buNone/>
            </a:pPr>
            <a:endParaRPr lang="fr-FR" altLang="fr-FR" sz="1600" dirty="0"/>
          </a:p>
          <a:p>
            <a:r>
              <a:rPr lang="fr-FR" altLang="fr-FR" sz="2800" dirty="0"/>
              <a:t>Sécurité alimentaire et changement climatique </a:t>
            </a:r>
          </a:p>
          <a:p>
            <a:pPr lvl="2">
              <a:buFont typeface="Wingdings" panose="05000000000000000000" pitchFamily="2" charset="2"/>
              <a:buChar char="ü"/>
            </a:pPr>
            <a:r>
              <a:rPr lang="fr-FR" altLang="fr-FR" sz="3000" b="1" dirty="0">
                <a:solidFill>
                  <a:srgbClr val="C00000"/>
                </a:solidFill>
              </a:rPr>
              <a:t> </a:t>
            </a:r>
            <a:r>
              <a:rPr lang="fr-FR" altLang="fr-FR" sz="2800" b="1" dirty="0">
                <a:solidFill>
                  <a:schemeClr val="tx1"/>
                </a:solidFill>
              </a:rPr>
              <a:t>Agroforesterie familiale et villageoise </a:t>
            </a:r>
          </a:p>
          <a:p>
            <a:pPr lvl="2">
              <a:buFont typeface="Arial" panose="020B0604020202020204" pitchFamily="34" charset="0"/>
              <a:buNone/>
            </a:pPr>
            <a:endParaRPr lang="fr-FR" altLang="fr-FR" sz="2100" dirty="0"/>
          </a:p>
          <a:p>
            <a:r>
              <a:rPr lang="fr-FR" altLang="fr-FR" sz="2800" dirty="0"/>
              <a:t>Urgences et résilience </a:t>
            </a:r>
          </a:p>
          <a:p>
            <a:pPr lvl="2">
              <a:buFont typeface="Wingdings" panose="05000000000000000000" pitchFamily="2" charset="2"/>
              <a:buChar char="ü"/>
            </a:pPr>
            <a:r>
              <a:rPr lang="fr-FR" altLang="fr-FR" sz="3000" b="1" dirty="0">
                <a:solidFill>
                  <a:srgbClr val="002060"/>
                </a:solidFill>
              </a:rPr>
              <a:t> </a:t>
            </a:r>
            <a:r>
              <a:rPr lang="fr-FR" altLang="fr-FR" sz="2800" b="1" dirty="0">
                <a:solidFill>
                  <a:schemeClr val="tx1"/>
                </a:solidFill>
              </a:rPr>
              <a:t>La valorisation des eaux de surface</a:t>
            </a:r>
          </a:p>
          <a:p>
            <a:pPr lvl="2">
              <a:buFont typeface="Arial" panose="020B0604020202020204" pitchFamily="34" charset="0"/>
              <a:buNone/>
            </a:pPr>
            <a:endParaRPr lang="fr-FR" altLang="fr-FR" sz="2100" dirty="0"/>
          </a:p>
          <a:p>
            <a:r>
              <a:rPr lang="fr-FR" altLang="fr-FR" sz="2800" dirty="0"/>
              <a:t>Plaidoyer </a:t>
            </a:r>
          </a:p>
          <a:p>
            <a:pPr lvl="2">
              <a:buFont typeface="Wingdings" panose="05000000000000000000" pitchFamily="2" charset="2"/>
              <a:buChar char="ü"/>
            </a:pPr>
            <a:r>
              <a:rPr lang="fr-FR" altLang="fr-FR" sz="2800" b="1" dirty="0">
                <a:solidFill>
                  <a:srgbClr val="00B050"/>
                </a:solidFill>
              </a:rPr>
              <a:t>Gouvernance locale et contrôle citoyen</a:t>
            </a:r>
          </a:p>
        </p:txBody>
      </p:sp>
      <p:sp>
        <p:nvSpPr>
          <p:cNvPr id="5" name="Titre 1"/>
          <p:cNvSpPr txBox="1">
            <a:spLocks/>
          </p:cNvSpPr>
          <p:nvPr/>
        </p:nvSpPr>
        <p:spPr>
          <a:xfrm>
            <a:off x="7357292" y="479661"/>
            <a:ext cx="4656908" cy="62701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Les </a:t>
            </a:r>
            <a:r>
              <a:rPr lang="fr-FR" sz="4000" b="1" dirty="0" err="1" smtClean="0">
                <a:solidFill>
                  <a:srgbClr val="002060"/>
                </a:solidFill>
              </a:rPr>
              <a:t>CoP</a:t>
            </a:r>
            <a:r>
              <a:rPr lang="fr-FR" sz="4000" b="1" dirty="0">
                <a:solidFill>
                  <a:srgbClr val="002060"/>
                </a:solidFill>
              </a:rPr>
              <a:t> :</a:t>
            </a:r>
            <a:r>
              <a:rPr lang="fr-FR" sz="4000" b="1" dirty="0" smtClean="0">
                <a:solidFill>
                  <a:srgbClr val="002060"/>
                </a:solidFill>
              </a:rPr>
              <a:t> Repères 8/11</a:t>
            </a:r>
            <a:endParaRPr lang="fr-FR" sz="4000" b="1" dirty="0">
              <a:solidFill>
                <a:srgbClr val="002060"/>
              </a:solidFill>
            </a:endParaRPr>
          </a:p>
        </p:txBody>
      </p:sp>
      <p:sp>
        <p:nvSpPr>
          <p:cNvPr id="6" name="Espace réservé du contenu 2"/>
          <p:cNvSpPr txBox="1">
            <a:spLocks/>
          </p:cNvSpPr>
          <p:nvPr/>
        </p:nvSpPr>
        <p:spPr>
          <a:xfrm>
            <a:off x="1193901" y="1178959"/>
            <a:ext cx="2800584"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charset="0"/>
              <a:buNone/>
              <a:defRPr/>
            </a:pPr>
            <a:r>
              <a:rPr lang="fr-FR" sz="2400" b="1" dirty="0" smtClean="0"/>
              <a:t>Les </a:t>
            </a:r>
            <a:r>
              <a:rPr lang="fr-FR" sz="2400" b="1" dirty="0" err="1" smtClean="0"/>
              <a:t>CoP</a:t>
            </a:r>
            <a:r>
              <a:rPr lang="fr-FR" sz="2400" b="1" dirty="0" smtClean="0"/>
              <a:t> A2P-DIRO</a:t>
            </a:r>
            <a:endParaRPr lang="fr-FR" sz="2400" b="1" dirty="0"/>
          </a:p>
        </p:txBody>
      </p:sp>
      <p:sp>
        <p:nvSpPr>
          <p:cNvPr id="7" name="Espace réservé du contenu 2"/>
          <p:cNvSpPr txBox="1">
            <a:spLocks/>
          </p:cNvSpPr>
          <p:nvPr/>
        </p:nvSpPr>
        <p:spPr>
          <a:xfrm>
            <a:off x="6866021" y="2109537"/>
            <a:ext cx="4844716" cy="395437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fr-FR" altLang="fr-FR" sz="2400" dirty="0">
                <a:solidFill>
                  <a:schemeClr val="tx1"/>
                </a:solidFill>
              </a:rPr>
              <a:t> </a:t>
            </a:r>
            <a:r>
              <a:rPr lang="fr-FR" altLang="fr-FR" sz="2400" dirty="0" smtClean="0">
                <a:solidFill>
                  <a:schemeClr val="tx1"/>
                </a:solidFill>
              </a:rPr>
              <a:t>Inscription dans les </a:t>
            </a:r>
            <a:r>
              <a:rPr lang="fr-FR" altLang="fr-FR" sz="2400" dirty="0" err="1" smtClean="0">
                <a:solidFill>
                  <a:schemeClr val="tx1"/>
                </a:solidFill>
              </a:rPr>
              <a:t>CoP</a:t>
            </a:r>
            <a:endParaRPr lang="fr-FR" altLang="fr-FR" sz="2400" dirty="0" smtClean="0">
              <a:solidFill>
                <a:schemeClr val="tx1"/>
              </a:solidFill>
            </a:endParaRPr>
          </a:p>
          <a:p>
            <a:pPr>
              <a:buFont typeface="Arial" panose="020B0604020202020204" pitchFamily="34" charset="0"/>
              <a:buChar char="•"/>
            </a:pPr>
            <a:r>
              <a:rPr lang="fr-FR" altLang="fr-FR" sz="2400" dirty="0">
                <a:solidFill>
                  <a:schemeClr val="tx1"/>
                </a:solidFill>
              </a:rPr>
              <a:t> </a:t>
            </a:r>
            <a:r>
              <a:rPr lang="fr-FR" altLang="fr-FR" sz="2400" dirty="0" smtClean="0">
                <a:solidFill>
                  <a:schemeClr val="tx1"/>
                </a:solidFill>
              </a:rPr>
              <a:t>Note d’intention de la </a:t>
            </a:r>
            <a:r>
              <a:rPr lang="fr-FR" altLang="fr-FR" sz="2400" b="1" i="1" dirty="0" err="1" smtClean="0">
                <a:solidFill>
                  <a:schemeClr val="bg1">
                    <a:lumMod val="50000"/>
                  </a:schemeClr>
                </a:solidFill>
              </a:rPr>
              <a:t>CoP</a:t>
            </a:r>
            <a:r>
              <a:rPr lang="fr-FR" altLang="fr-FR" sz="2400" b="1" i="1" dirty="0" smtClean="0">
                <a:solidFill>
                  <a:schemeClr val="bg1">
                    <a:lumMod val="50000"/>
                  </a:schemeClr>
                </a:solidFill>
              </a:rPr>
              <a:t> Agro DIRO</a:t>
            </a:r>
          </a:p>
          <a:p>
            <a:pPr>
              <a:buFont typeface="Arial" panose="020B0604020202020204" pitchFamily="34" charset="0"/>
              <a:buChar char="•"/>
            </a:pPr>
            <a:r>
              <a:rPr lang="fr-FR" altLang="fr-FR" sz="2400" dirty="0">
                <a:solidFill>
                  <a:schemeClr val="tx1"/>
                </a:solidFill>
              </a:rPr>
              <a:t> </a:t>
            </a:r>
            <a:r>
              <a:rPr lang="fr-FR" altLang="fr-FR" sz="2400" dirty="0" smtClean="0">
                <a:solidFill>
                  <a:schemeClr val="tx1"/>
                </a:solidFill>
              </a:rPr>
              <a:t>Création des groupes WhatsApp</a:t>
            </a:r>
          </a:p>
          <a:p>
            <a:pPr marL="0" indent="0">
              <a:buNone/>
            </a:pPr>
            <a:endParaRPr lang="fr-FR" altLang="fr-FR" sz="2400" dirty="0" smtClean="0">
              <a:solidFill>
                <a:schemeClr val="tx1"/>
              </a:solidFill>
            </a:endParaRPr>
          </a:p>
          <a:p>
            <a:pPr>
              <a:buFont typeface="Arial" panose="020B0604020202020204" pitchFamily="34" charset="0"/>
              <a:buChar char="•"/>
            </a:pPr>
            <a:r>
              <a:rPr lang="fr-FR" altLang="fr-FR" sz="2400" dirty="0">
                <a:solidFill>
                  <a:schemeClr val="tx1"/>
                </a:solidFill>
              </a:rPr>
              <a:t> </a:t>
            </a:r>
            <a:r>
              <a:rPr lang="fr-FR" altLang="fr-FR" sz="2400" b="1" dirty="0" smtClean="0">
                <a:solidFill>
                  <a:schemeClr val="tx1"/>
                </a:solidFill>
              </a:rPr>
              <a:t>MAIS…</a:t>
            </a:r>
            <a:r>
              <a:rPr lang="fr-FR" altLang="fr-FR" sz="2400" dirty="0" smtClean="0">
                <a:solidFill>
                  <a:schemeClr val="tx1"/>
                </a:solidFill>
              </a:rPr>
              <a:t> </a:t>
            </a:r>
          </a:p>
          <a:p>
            <a:pPr>
              <a:buFont typeface="Arial" panose="020B0604020202020204" pitchFamily="34" charset="0"/>
              <a:buChar char="•"/>
            </a:pPr>
            <a:endParaRPr lang="fr-FR" altLang="fr-FR" sz="2400" dirty="0">
              <a:solidFill>
                <a:schemeClr val="tx1"/>
              </a:solidFill>
            </a:endParaRPr>
          </a:p>
          <a:p>
            <a:pPr algn="ctr">
              <a:buFont typeface="Wingdings" panose="05000000000000000000" pitchFamily="2" charset="2"/>
              <a:buChar char="Ø"/>
            </a:pPr>
            <a:r>
              <a:rPr lang="fr-FR" altLang="fr-FR" sz="2400" dirty="0" smtClean="0">
                <a:solidFill>
                  <a:schemeClr val="tx1"/>
                </a:solidFill>
              </a:rPr>
              <a:t>   </a:t>
            </a:r>
            <a:r>
              <a:rPr lang="fr-FR" altLang="fr-FR" sz="2400" b="1" dirty="0" smtClean="0">
                <a:solidFill>
                  <a:srgbClr val="FF0000"/>
                </a:solidFill>
              </a:rPr>
              <a:t>DIFFICILE CONNEXION DES MEMBRES</a:t>
            </a:r>
            <a:endParaRPr lang="fr-FR" altLang="fr-FR" sz="2400" b="1" dirty="0">
              <a:solidFill>
                <a:srgbClr val="FF0000"/>
              </a:solidFill>
            </a:endParaRPr>
          </a:p>
        </p:txBody>
      </p:sp>
    </p:spTree>
    <p:extLst>
      <p:ext uri="{BB962C8B-B14F-4D97-AF65-F5344CB8AC3E}">
        <p14:creationId xmlns:p14="http://schemas.microsoft.com/office/powerpoint/2010/main" val="2414996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3901" y="1853154"/>
            <a:ext cx="10058400" cy="4371184"/>
          </a:xfrm>
        </p:spPr>
        <p:txBody>
          <a:bodyPr>
            <a:noAutofit/>
          </a:bodyPr>
          <a:lstStyle/>
          <a:p>
            <a:pPr>
              <a:buFont typeface="Wingdings" panose="05000000000000000000" pitchFamily="2" charset="2"/>
              <a:buChar char="Ø"/>
            </a:pPr>
            <a:r>
              <a:rPr lang="fr-FR" sz="2400" dirty="0" smtClean="0"/>
              <a:t>  Etapes  </a:t>
            </a:r>
          </a:p>
          <a:p>
            <a:pPr>
              <a:buFont typeface="Arial" panose="020B0604020202020204" pitchFamily="34" charset="0"/>
              <a:buChar char="•"/>
            </a:pPr>
            <a:r>
              <a:rPr lang="fr-FR" sz="2400" dirty="0" smtClean="0"/>
              <a:t> </a:t>
            </a:r>
            <a:r>
              <a:rPr lang="fr-FR" sz="2400" dirty="0" smtClean="0">
                <a:solidFill>
                  <a:schemeClr val="tx1"/>
                </a:solidFill>
              </a:rPr>
              <a:t>Fondation</a:t>
            </a:r>
            <a:r>
              <a:rPr lang="fr-FR" sz="2400" dirty="0" smtClean="0"/>
              <a:t> : </a:t>
            </a:r>
            <a:r>
              <a:rPr lang="fr-FR" sz="1800" b="1" dirty="0" smtClean="0">
                <a:solidFill>
                  <a:srgbClr val="002060"/>
                </a:solidFill>
              </a:rPr>
              <a:t>concevoir le lancement de la communauté, </a:t>
            </a:r>
            <a:r>
              <a:rPr lang="fr-FR" sz="2400" b="1" dirty="0" smtClean="0">
                <a:solidFill>
                  <a:srgbClr val="FF0000"/>
                </a:solidFill>
              </a:rPr>
              <a:t>définir le domaine d’intérêt</a:t>
            </a:r>
            <a:r>
              <a:rPr lang="fr-FR" sz="2400" b="1" dirty="0" smtClean="0">
                <a:solidFill>
                  <a:srgbClr val="C00000"/>
                </a:solidFill>
              </a:rPr>
              <a:t>, </a:t>
            </a:r>
            <a:r>
              <a:rPr lang="fr-FR" sz="2400" b="1" dirty="0" smtClean="0">
                <a:solidFill>
                  <a:schemeClr val="tx1"/>
                </a:solidFill>
              </a:rPr>
              <a:t>montrer des résultats rapides (quick </a:t>
            </a:r>
            <a:r>
              <a:rPr lang="fr-FR" sz="2400" b="1" dirty="0" err="1" smtClean="0">
                <a:solidFill>
                  <a:schemeClr val="tx1"/>
                </a:solidFill>
              </a:rPr>
              <a:t>wins</a:t>
            </a:r>
            <a:r>
              <a:rPr lang="fr-FR" sz="2400" b="1" dirty="0" smtClean="0">
                <a:solidFill>
                  <a:schemeClr val="tx1"/>
                </a:solidFill>
              </a:rPr>
              <a:t>), développer le leadership, connecter les membres, formaliser un document d’intention…</a:t>
            </a:r>
          </a:p>
          <a:p>
            <a:pPr>
              <a:buFont typeface="Arial" panose="020B0604020202020204" pitchFamily="34" charset="0"/>
              <a:buChar char="•"/>
            </a:pPr>
            <a:r>
              <a:rPr lang="fr-FR" sz="2400" dirty="0" smtClean="0"/>
              <a:t> </a:t>
            </a:r>
            <a:r>
              <a:rPr lang="fr-FR" sz="2400" dirty="0" smtClean="0">
                <a:solidFill>
                  <a:schemeClr val="tx1"/>
                </a:solidFill>
              </a:rPr>
              <a:t>Fusion</a:t>
            </a:r>
            <a:r>
              <a:rPr lang="fr-FR" sz="2400" dirty="0" smtClean="0"/>
              <a:t> : </a:t>
            </a:r>
            <a:r>
              <a:rPr lang="fr-FR" sz="2400" b="1" dirty="0" smtClean="0">
                <a:solidFill>
                  <a:schemeClr val="tx1"/>
                </a:solidFill>
              </a:rPr>
              <a:t>Incuber et montrer des bénéfices immédiats</a:t>
            </a:r>
            <a:r>
              <a:rPr lang="fr-FR" sz="2400" dirty="0" smtClean="0"/>
              <a:t>, </a:t>
            </a:r>
            <a:r>
              <a:rPr lang="fr-FR" sz="2400" b="1" dirty="0" smtClean="0">
                <a:solidFill>
                  <a:schemeClr val="tx1"/>
                </a:solidFill>
              </a:rPr>
              <a:t>lancer la communauté</a:t>
            </a:r>
            <a:r>
              <a:rPr lang="fr-FR" sz="1800" dirty="0" smtClean="0"/>
              <a:t>, créer un rythme d’événements réguliers, connecter les membres, identifier les idées, informations et pratiques à partager, documenter avec parcimonie, rendre visible la création de valeur…</a:t>
            </a:r>
            <a:endParaRPr lang="fr-FR" sz="1800" dirty="0"/>
          </a:p>
          <a:p>
            <a:pPr>
              <a:buFont typeface="Arial" panose="020B0604020202020204" pitchFamily="34" charset="0"/>
              <a:buChar char="•"/>
            </a:pPr>
            <a:r>
              <a:rPr lang="fr-FR" sz="1600" dirty="0" smtClean="0"/>
              <a:t> Maturation : recentrer ou élargir identifier les savoirs critiques et mal maîtrisés, être officiellement représenté, redéfinir les frontières du domaine, mettre au point un processus de cooptation des nouveaux entrants, chercher et développer des liens avec l’extérieur, mesurer les bénéfices produits par la communauté, développer et organiser la base de connaissance</a:t>
            </a:r>
          </a:p>
          <a:p>
            <a:pPr>
              <a:buFont typeface="Arial" panose="020B0604020202020204" pitchFamily="34" charset="0"/>
              <a:buChar char="•"/>
            </a:pPr>
            <a:r>
              <a:rPr lang="fr-FR" sz="1600" dirty="0"/>
              <a:t> </a:t>
            </a:r>
            <a:r>
              <a:rPr lang="fr-FR" sz="1600" dirty="0" smtClean="0"/>
              <a:t>Transformation : se scinder en plusieurs groupes ? Transformation radicale ? Disparaître ?</a:t>
            </a:r>
          </a:p>
        </p:txBody>
      </p:sp>
      <p:sp>
        <p:nvSpPr>
          <p:cNvPr id="4" name="Titre 1"/>
          <p:cNvSpPr txBox="1">
            <a:spLocks/>
          </p:cNvSpPr>
          <p:nvPr/>
        </p:nvSpPr>
        <p:spPr>
          <a:xfrm>
            <a:off x="6962274" y="479661"/>
            <a:ext cx="5051926" cy="62701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Les </a:t>
            </a:r>
            <a:r>
              <a:rPr lang="fr-FR" sz="4000" b="1" dirty="0" err="1" smtClean="0">
                <a:solidFill>
                  <a:srgbClr val="002060"/>
                </a:solidFill>
              </a:rPr>
              <a:t>CoP</a:t>
            </a:r>
            <a:r>
              <a:rPr lang="fr-FR" sz="4000" b="1" dirty="0">
                <a:solidFill>
                  <a:srgbClr val="002060"/>
                </a:solidFill>
              </a:rPr>
              <a:t> :</a:t>
            </a:r>
            <a:r>
              <a:rPr lang="fr-FR" sz="4000" b="1" dirty="0" smtClean="0">
                <a:solidFill>
                  <a:srgbClr val="002060"/>
                </a:solidFill>
              </a:rPr>
              <a:t> Repères 9/11</a:t>
            </a:r>
            <a:endParaRPr lang="fr-FR" sz="4000" b="1" dirty="0">
              <a:solidFill>
                <a:srgbClr val="002060"/>
              </a:solidFill>
            </a:endParaRPr>
          </a:p>
        </p:txBody>
      </p:sp>
      <p:sp>
        <p:nvSpPr>
          <p:cNvPr id="5" name="Espace réservé du contenu 2"/>
          <p:cNvSpPr txBox="1">
            <a:spLocks/>
          </p:cNvSpPr>
          <p:nvPr/>
        </p:nvSpPr>
        <p:spPr>
          <a:xfrm>
            <a:off x="1193900" y="1178959"/>
            <a:ext cx="5030437"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charset="0"/>
              <a:buNone/>
              <a:defRPr/>
            </a:pPr>
            <a:r>
              <a:rPr lang="fr-FR" sz="2400" b="1" dirty="0" smtClean="0"/>
              <a:t>Evolution / Etapes de développement</a:t>
            </a:r>
            <a:endParaRPr lang="fr-FR" sz="2400" b="1" dirty="0"/>
          </a:p>
        </p:txBody>
      </p:sp>
    </p:spTree>
    <p:extLst>
      <p:ext uri="{BB962C8B-B14F-4D97-AF65-F5344CB8AC3E}">
        <p14:creationId xmlns:p14="http://schemas.microsoft.com/office/powerpoint/2010/main" val="39445790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79621" y="2069432"/>
            <a:ext cx="9689431" cy="3866147"/>
          </a:xfrm>
        </p:spPr>
        <p:txBody>
          <a:bodyPr>
            <a:normAutofit/>
          </a:bodyPr>
          <a:lstStyle/>
          <a:p>
            <a:pPr>
              <a:buFont typeface="Wingdings" pitchFamily="2" charset="2"/>
              <a:buChar char="v"/>
              <a:defRPr/>
            </a:pPr>
            <a:r>
              <a:rPr lang="fr-FR" dirty="0" smtClean="0"/>
              <a:t> </a:t>
            </a:r>
            <a:r>
              <a:rPr lang="fr-FR" sz="2400" dirty="0" smtClean="0"/>
              <a:t>Echanges autour « d’une expérience probante » en provenance d’un membre de la communauté</a:t>
            </a:r>
          </a:p>
          <a:p>
            <a:pPr>
              <a:buFont typeface="Arial" charset="0"/>
              <a:buNone/>
              <a:defRPr/>
            </a:pPr>
            <a:endParaRPr lang="fr-FR" sz="1400" dirty="0"/>
          </a:p>
          <a:p>
            <a:pPr>
              <a:buFont typeface="Wingdings" pitchFamily="2" charset="2"/>
              <a:buChar char="v"/>
              <a:defRPr/>
            </a:pPr>
            <a:r>
              <a:rPr lang="fr-FR" dirty="0" smtClean="0"/>
              <a:t> </a:t>
            </a:r>
            <a:r>
              <a:rPr lang="fr-FR" sz="2400" dirty="0" smtClean="0"/>
              <a:t>Remue-méninge autour d’un élément de connaissance robuste qui permet aux membres de la communauté d’acquérir de nouvelles connaissances en lien avec le sujet d’intérêt de la communauté de </a:t>
            </a:r>
            <a:r>
              <a:rPr lang="fr-FR" sz="2400" dirty="0" smtClean="0"/>
              <a:t>pratique</a:t>
            </a:r>
            <a:endParaRPr lang="fr-FR" sz="2400" dirty="0" smtClean="0"/>
          </a:p>
          <a:p>
            <a:pPr>
              <a:buFont typeface="Arial" charset="0"/>
              <a:buNone/>
              <a:defRPr/>
            </a:pPr>
            <a:endParaRPr lang="fr-FR" sz="1400" dirty="0"/>
          </a:p>
          <a:p>
            <a:pPr>
              <a:buFont typeface="Wingdings" pitchFamily="2" charset="2"/>
              <a:buChar char="v"/>
              <a:defRPr/>
            </a:pPr>
            <a:r>
              <a:rPr lang="fr-FR" dirty="0" smtClean="0"/>
              <a:t> </a:t>
            </a:r>
            <a:r>
              <a:rPr lang="fr-FR" sz="2400" dirty="0" smtClean="0"/>
              <a:t>«</a:t>
            </a:r>
            <a:r>
              <a:rPr lang="fr-FR" sz="2400" dirty="0"/>
              <a:t> </a:t>
            </a:r>
            <a:r>
              <a:rPr lang="fr-FR" sz="2400" dirty="0" smtClean="0"/>
              <a:t>Co</a:t>
            </a:r>
            <a:r>
              <a:rPr lang="fr-FR" sz="2400" dirty="0"/>
              <a:t>-construction de connaissances » : requiert une animation solide, un consensus autour d’un sujet qui concerne la majorité des membres  de la </a:t>
            </a:r>
            <a:r>
              <a:rPr lang="fr-FR" sz="2400" dirty="0" smtClean="0"/>
              <a:t>communauté</a:t>
            </a:r>
            <a:endParaRPr lang="fr-FR" sz="2400" dirty="0"/>
          </a:p>
        </p:txBody>
      </p:sp>
      <p:sp>
        <p:nvSpPr>
          <p:cNvPr id="4" name="Espace réservé du contenu 2"/>
          <p:cNvSpPr txBox="1">
            <a:spLocks/>
          </p:cNvSpPr>
          <p:nvPr/>
        </p:nvSpPr>
        <p:spPr>
          <a:xfrm>
            <a:off x="937227" y="1276389"/>
            <a:ext cx="5880668"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Contenu des rencontres</a:t>
            </a:r>
            <a:endParaRPr lang="fr-FR" sz="1600" dirty="0"/>
          </a:p>
        </p:txBody>
      </p:sp>
      <p:sp>
        <p:nvSpPr>
          <p:cNvPr id="5" name="Titre 1"/>
          <p:cNvSpPr txBox="1">
            <a:spLocks/>
          </p:cNvSpPr>
          <p:nvPr/>
        </p:nvSpPr>
        <p:spPr>
          <a:xfrm>
            <a:off x="7058526" y="479661"/>
            <a:ext cx="4955674" cy="62701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Les </a:t>
            </a:r>
            <a:r>
              <a:rPr lang="fr-FR" sz="4000" b="1" dirty="0" err="1" smtClean="0">
                <a:solidFill>
                  <a:srgbClr val="002060"/>
                </a:solidFill>
              </a:rPr>
              <a:t>CoP</a:t>
            </a:r>
            <a:r>
              <a:rPr lang="fr-FR" sz="4000" b="1" dirty="0">
                <a:solidFill>
                  <a:srgbClr val="002060"/>
                </a:solidFill>
              </a:rPr>
              <a:t> :</a:t>
            </a:r>
            <a:r>
              <a:rPr lang="fr-FR" sz="4000" b="1" dirty="0" smtClean="0">
                <a:solidFill>
                  <a:srgbClr val="002060"/>
                </a:solidFill>
              </a:rPr>
              <a:t> Repères 10/11</a:t>
            </a:r>
            <a:endParaRPr lang="fr-FR" sz="4000" b="1" dirty="0">
              <a:solidFill>
                <a:srgbClr val="002060"/>
              </a:solidFill>
            </a:endParaRPr>
          </a:p>
        </p:txBody>
      </p:sp>
    </p:spTree>
    <p:extLst>
      <p:ext uri="{BB962C8B-B14F-4D97-AF65-F5344CB8AC3E}">
        <p14:creationId xmlns:p14="http://schemas.microsoft.com/office/powerpoint/2010/main" val="2488311792"/>
      </p:ext>
    </p:extLst>
  </p:cSld>
  <p:clrMapOvr>
    <a:masterClrMapping/>
  </p:clrMapOvr>
  <p:transition advTm="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ce réservé du contenu 2"/>
          <p:cNvSpPr>
            <a:spLocks noGrp="1"/>
          </p:cNvSpPr>
          <p:nvPr>
            <p:ph idx="1"/>
          </p:nvPr>
        </p:nvSpPr>
        <p:spPr>
          <a:xfrm>
            <a:off x="2020888" y="1042989"/>
            <a:ext cx="8266112" cy="606425"/>
          </a:xfrm>
        </p:spPr>
        <p:txBody>
          <a:bodyPr/>
          <a:lstStyle/>
          <a:p>
            <a:pPr algn="ctr"/>
            <a:endParaRPr lang="fr-FR" altLang="fr-FR" sz="2800" b="1" dirty="0"/>
          </a:p>
          <a:p>
            <a:pPr algn="ctr"/>
            <a:endParaRPr lang="fr-FR" altLang="fr-FR" sz="2800" b="1" dirty="0"/>
          </a:p>
        </p:txBody>
      </p:sp>
      <p:graphicFrame>
        <p:nvGraphicFramePr>
          <p:cNvPr id="5" name="Diagramme 4"/>
          <p:cNvGraphicFramePr/>
          <p:nvPr>
            <p:extLst>
              <p:ext uri="{D42A27DB-BD31-4B8C-83A1-F6EECF244321}">
                <p14:modId xmlns:p14="http://schemas.microsoft.com/office/powerpoint/2010/main" val="650628730"/>
              </p:ext>
            </p:extLst>
          </p:nvPr>
        </p:nvGraphicFramePr>
        <p:xfrm>
          <a:off x="1651794" y="1691880"/>
          <a:ext cx="9304964" cy="429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3216276" y="5157789"/>
            <a:ext cx="5472113" cy="503237"/>
          </a:xfrm>
          <a:prstGeom prst="rect">
            <a:avLst/>
          </a:prstGeom>
          <a:noFill/>
        </p:spPr>
        <p:txBody>
          <a:bodyPr wrap="none" lIns="36000" tIns="36000" rIns="36000" bIns="36000"/>
          <a:lstStyle/>
          <a:p>
            <a:pPr>
              <a:defRPr/>
            </a:pPr>
            <a:r>
              <a:rPr lang="fr-FR" sz="1600" b="1" dirty="0">
                <a:solidFill>
                  <a:schemeClr val="accent4">
                    <a:lumMod val="75000"/>
                  </a:schemeClr>
                </a:solidFill>
                <a:latin typeface="Arial" charset="0"/>
                <a:cs typeface="Arial" charset="0"/>
              </a:rPr>
              <a:t>Deux (2) rencontres physiques par </a:t>
            </a:r>
            <a:r>
              <a:rPr lang="fr-FR" sz="1600" b="1" dirty="0" err="1">
                <a:solidFill>
                  <a:schemeClr val="accent4">
                    <a:lumMod val="75000"/>
                  </a:schemeClr>
                </a:solidFill>
                <a:latin typeface="Arial" charset="0"/>
                <a:cs typeface="Arial" charset="0"/>
              </a:rPr>
              <a:t>CoP</a:t>
            </a:r>
            <a:r>
              <a:rPr lang="fr-FR" sz="1600" b="1" dirty="0">
                <a:solidFill>
                  <a:schemeClr val="accent4">
                    <a:lumMod val="75000"/>
                  </a:schemeClr>
                </a:solidFill>
                <a:latin typeface="Arial" charset="0"/>
                <a:cs typeface="Arial" charset="0"/>
              </a:rPr>
              <a:t> à programmer</a:t>
            </a:r>
          </a:p>
        </p:txBody>
      </p:sp>
      <p:sp>
        <p:nvSpPr>
          <p:cNvPr id="6" name="Espace réservé du contenu 2"/>
          <p:cNvSpPr txBox="1">
            <a:spLocks/>
          </p:cNvSpPr>
          <p:nvPr/>
        </p:nvSpPr>
        <p:spPr>
          <a:xfrm>
            <a:off x="953269" y="1238759"/>
            <a:ext cx="3554563"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altLang="fr-FR" sz="2400" b="1" dirty="0"/>
              <a:t>Etapes de vie de la </a:t>
            </a:r>
            <a:r>
              <a:rPr lang="fr-FR" altLang="fr-FR" sz="2400" b="1" dirty="0" err="1"/>
              <a:t>CoP</a:t>
            </a:r>
            <a:endParaRPr lang="fr-FR" altLang="fr-FR" sz="2400" b="1" dirty="0"/>
          </a:p>
        </p:txBody>
      </p:sp>
      <p:sp>
        <p:nvSpPr>
          <p:cNvPr id="7" name="Titre 1"/>
          <p:cNvSpPr txBox="1">
            <a:spLocks/>
          </p:cNvSpPr>
          <p:nvPr/>
        </p:nvSpPr>
        <p:spPr>
          <a:xfrm>
            <a:off x="7357292" y="479661"/>
            <a:ext cx="4656908" cy="627017"/>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Les </a:t>
            </a:r>
            <a:r>
              <a:rPr lang="fr-FR" sz="4000" b="1" dirty="0" err="1" smtClean="0">
                <a:solidFill>
                  <a:srgbClr val="002060"/>
                </a:solidFill>
              </a:rPr>
              <a:t>CoP</a:t>
            </a:r>
            <a:r>
              <a:rPr lang="fr-FR" sz="4000" b="1" dirty="0">
                <a:solidFill>
                  <a:srgbClr val="002060"/>
                </a:solidFill>
              </a:rPr>
              <a:t> :</a:t>
            </a:r>
            <a:r>
              <a:rPr lang="fr-FR" sz="4000" b="1" dirty="0" smtClean="0">
                <a:solidFill>
                  <a:srgbClr val="002060"/>
                </a:solidFill>
              </a:rPr>
              <a:t> Repères 11/11</a:t>
            </a:r>
            <a:endParaRPr lang="fr-FR" sz="4000" b="1" dirty="0">
              <a:solidFill>
                <a:srgbClr val="002060"/>
              </a:solidFill>
            </a:endParaRPr>
          </a:p>
        </p:txBody>
      </p:sp>
    </p:spTree>
    <p:extLst>
      <p:ext uri="{BB962C8B-B14F-4D97-AF65-F5344CB8AC3E}">
        <p14:creationId xmlns:p14="http://schemas.microsoft.com/office/powerpoint/2010/main" val="19799867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1845733"/>
            <a:ext cx="10058400" cy="4319936"/>
          </a:xfrm>
        </p:spPr>
        <p:txBody>
          <a:bodyPr>
            <a:normAutofit fontScale="92500" lnSpcReduction="10000"/>
          </a:bodyPr>
          <a:lstStyle/>
          <a:p>
            <a:r>
              <a:rPr lang="fr-FR" altLang="fr-FR" sz="2600" b="1" dirty="0">
                <a:solidFill>
                  <a:srgbClr val="002060"/>
                </a:solidFill>
              </a:rPr>
              <a:t>Organisations : </a:t>
            </a:r>
            <a:r>
              <a:rPr lang="fr-FR" altLang="fr-FR" sz="2400" b="1" i="1" dirty="0" smtClean="0"/>
              <a:t> </a:t>
            </a:r>
          </a:p>
          <a:p>
            <a:pPr marL="384048" lvl="2" indent="0">
              <a:buNone/>
            </a:pPr>
            <a:endParaRPr lang="fr-FR" altLang="fr-FR" sz="600" b="1" i="1" dirty="0" smtClean="0"/>
          </a:p>
          <a:p>
            <a:pPr lvl="2">
              <a:buFont typeface="Wingdings" panose="05000000000000000000" pitchFamily="2" charset="2"/>
              <a:buChar char="Ø"/>
            </a:pPr>
            <a:r>
              <a:rPr lang="fr-FR" altLang="fr-FR" sz="2400" b="1" i="1" dirty="0" smtClean="0"/>
              <a:t> hommes </a:t>
            </a:r>
            <a:r>
              <a:rPr lang="fr-FR" altLang="fr-FR" sz="2400" b="1" i="1" dirty="0"/>
              <a:t>et les femmes </a:t>
            </a:r>
            <a:r>
              <a:rPr lang="fr-FR" altLang="fr-FR" sz="2400" dirty="0"/>
              <a:t>constituent le premier capital de l’organisation </a:t>
            </a:r>
          </a:p>
          <a:p>
            <a:pPr lvl="2">
              <a:buFont typeface="Wingdings" panose="05000000000000000000" pitchFamily="2" charset="2"/>
              <a:buChar char="Ø"/>
            </a:pPr>
            <a:r>
              <a:rPr lang="fr-FR" altLang="fr-FR" sz="2400" dirty="0"/>
              <a:t> sont les sources et les destinataires des connaissances produites</a:t>
            </a:r>
          </a:p>
          <a:p>
            <a:r>
              <a:rPr lang="fr-FR" altLang="fr-FR" sz="2400" dirty="0">
                <a:solidFill>
                  <a:schemeClr val="bg1">
                    <a:lumMod val="65000"/>
                  </a:schemeClr>
                </a:solidFill>
              </a:rPr>
              <a:t>Identifier, responsabiliser et motiver des contributeurs au sein des Caritas </a:t>
            </a:r>
            <a:r>
              <a:rPr lang="fr-FR" altLang="fr-FR" sz="2400" dirty="0" smtClean="0"/>
              <a:t>: « </a:t>
            </a:r>
            <a:r>
              <a:rPr lang="fr-FR" altLang="fr-FR" sz="2400" b="1" dirty="0" smtClean="0"/>
              <a:t>noyau »</a:t>
            </a:r>
            <a:r>
              <a:rPr lang="fr-FR" altLang="fr-FR" sz="2400" dirty="0" smtClean="0"/>
              <a:t> </a:t>
            </a:r>
            <a:r>
              <a:rPr lang="fr-FR" altLang="fr-FR" sz="2400" dirty="0"/>
              <a:t>de la Caritas qui porte la préoccupation de la gestion des </a:t>
            </a:r>
            <a:r>
              <a:rPr lang="fr-FR" altLang="fr-FR" sz="2400" dirty="0" smtClean="0"/>
              <a:t>connaissances : Point Focal KM, Contributeurs dans les </a:t>
            </a:r>
            <a:r>
              <a:rPr lang="fr-FR" altLang="fr-FR" sz="2400" dirty="0" err="1" smtClean="0"/>
              <a:t>CoP</a:t>
            </a:r>
            <a:r>
              <a:rPr lang="fr-FR" altLang="fr-FR" sz="2400" dirty="0" smtClean="0"/>
              <a:t>…</a:t>
            </a:r>
            <a:endParaRPr lang="fr-FR" altLang="fr-FR" sz="2400" dirty="0"/>
          </a:p>
          <a:p>
            <a:pPr>
              <a:buFont typeface="Arial" panose="020B0604020202020204" pitchFamily="34" charset="0"/>
              <a:buNone/>
            </a:pPr>
            <a:endParaRPr lang="fr-FR" altLang="fr-FR" sz="1000" dirty="0"/>
          </a:p>
          <a:p>
            <a:r>
              <a:rPr lang="fr-FR" altLang="fr-FR" sz="2400" b="1" dirty="0"/>
              <a:t>Rôle du noyau </a:t>
            </a:r>
            <a:r>
              <a:rPr lang="fr-FR" altLang="fr-FR" sz="2400" dirty="0"/>
              <a:t>: Portage de </a:t>
            </a:r>
            <a:r>
              <a:rPr lang="fr-FR" altLang="fr-FR" sz="2400" dirty="0" smtClean="0"/>
              <a:t>:</a:t>
            </a:r>
            <a:endParaRPr lang="fr-FR" altLang="fr-FR" sz="2400" dirty="0"/>
          </a:p>
          <a:p>
            <a:pPr lvl="1"/>
            <a:r>
              <a:rPr lang="fr-FR" altLang="fr-FR" sz="2600" dirty="0"/>
              <a:t>l’identification des </a:t>
            </a:r>
            <a:r>
              <a:rPr lang="fr-FR" altLang="fr-FR" sz="2600" dirty="0" smtClean="0"/>
              <a:t>pratiques et expériences, </a:t>
            </a:r>
            <a:endParaRPr lang="fr-FR" altLang="fr-FR" sz="2600" dirty="0"/>
          </a:p>
          <a:p>
            <a:pPr lvl="1"/>
            <a:r>
              <a:rPr lang="fr-FR" altLang="fr-FR" sz="2600" dirty="0"/>
              <a:t>la </a:t>
            </a:r>
            <a:r>
              <a:rPr lang="fr-FR" altLang="fr-FR" sz="2600" dirty="0" smtClean="0"/>
              <a:t>production de la connaissance, </a:t>
            </a:r>
            <a:r>
              <a:rPr lang="fr-FR" altLang="fr-FR" sz="2600" dirty="0"/>
              <a:t>et </a:t>
            </a:r>
          </a:p>
          <a:p>
            <a:pPr lvl="1"/>
            <a:r>
              <a:rPr lang="fr-FR" altLang="fr-FR" sz="2600" dirty="0"/>
              <a:t>la diffusion</a:t>
            </a:r>
          </a:p>
          <a:p>
            <a:endParaRPr lang="fr-FR" dirty="0"/>
          </a:p>
        </p:txBody>
      </p:sp>
      <p:pic>
        <p:nvPicPr>
          <p:cNvPr id="4" name="Image 3"/>
          <p:cNvPicPr>
            <a:picLocks noChangeAspect="1"/>
          </p:cNvPicPr>
          <p:nvPr/>
        </p:nvPicPr>
        <p:blipFill>
          <a:blip r:embed="rId2"/>
          <a:stretch>
            <a:fillRect/>
          </a:stretch>
        </p:blipFill>
        <p:spPr>
          <a:xfrm>
            <a:off x="458906" y="163100"/>
            <a:ext cx="10882303" cy="1591194"/>
          </a:xfrm>
          <a:prstGeom prst="rect">
            <a:avLst/>
          </a:prstGeom>
        </p:spPr>
      </p:pic>
    </p:spTree>
    <p:extLst>
      <p:ext uri="{BB962C8B-B14F-4D97-AF65-F5344CB8AC3E}">
        <p14:creationId xmlns:p14="http://schemas.microsoft.com/office/powerpoint/2010/main" val="15138260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3322" y="2423250"/>
            <a:ext cx="10212404" cy="3223571"/>
          </a:xfrm>
        </p:spPr>
        <p:txBody>
          <a:bodyPr/>
          <a:lstStyle/>
          <a:p>
            <a:pPr>
              <a:buFont typeface="Arial" panose="020B0604020202020204" pitchFamily="34" charset="0"/>
              <a:buChar char="•"/>
            </a:pPr>
            <a:r>
              <a:rPr lang="fr-FR" sz="2400" dirty="0" smtClean="0"/>
              <a:t>  </a:t>
            </a:r>
            <a:r>
              <a:rPr lang="fr-FR" sz="2400" dirty="0" err="1" smtClean="0"/>
              <a:t>CoP</a:t>
            </a:r>
            <a:r>
              <a:rPr lang="fr-FR" sz="2400" dirty="0" smtClean="0"/>
              <a:t> = </a:t>
            </a:r>
            <a:r>
              <a:rPr lang="fr-FR" sz="2500" dirty="0" smtClean="0"/>
              <a:t>Communauté ‘‘essentiellement’’ virtuelle</a:t>
            </a:r>
            <a:endParaRPr lang="fr-FR" sz="2500" dirty="0"/>
          </a:p>
          <a:p>
            <a:pPr marL="0" indent="0">
              <a:buNone/>
            </a:pPr>
            <a:endParaRPr lang="fr-FR" sz="100" dirty="0"/>
          </a:p>
          <a:p>
            <a:pPr lvl="0">
              <a:buFont typeface="Arial" panose="020B0604020202020204" pitchFamily="34" charset="0"/>
              <a:buChar char="•"/>
            </a:pPr>
            <a:r>
              <a:rPr lang="fr-FR" sz="2500" dirty="0" smtClean="0"/>
              <a:t>  Membres </a:t>
            </a:r>
            <a:r>
              <a:rPr lang="fr-FR" sz="2500" dirty="0"/>
              <a:t>géographiquement et temporellement dispersés et </a:t>
            </a:r>
            <a:r>
              <a:rPr lang="fr-FR" sz="2500" dirty="0" smtClean="0"/>
              <a:t>multicultures</a:t>
            </a:r>
          </a:p>
          <a:p>
            <a:pPr marL="0" lvl="0" indent="0">
              <a:buNone/>
            </a:pPr>
            <a:endParaRPr lang="fr-FR" sz="100" dirty="0"/>
          </a:p>
          <a:p>
            <a:pPr lvl="0">
              <a:buFont typeface="Arial" panose="020B0604020202020204" pitchFamily="34" charset="0"/>
              <a:buChar char="•"/>
            </a:pPr>
            <a:r>
              <a:rPr lang="fr-FR" sz="2500" dirty="0"/>
              <a:t> </a:t>
            </a:r>
            <a:r>
              <a:rPr lang="fr-FR" sz="2500" dirty="0" smtClean="0"/>
              <a:t> Probabilité </a:t>
            </a:r>
            <a:r>
              <a:rPr lang="fr-FR" sz="2500" dirty="0"/>
              <a:t>pour les (responsables) unités de rattachement de négliger de donner du temps pour les </a:t>
            </a:r>
            <a:r>
              <a:rPr lang="fr-FR" sz="2500" dirty="0" smtClean="0"/>
              <a:t>échanges</a:t>
            </a:r>
          </a:p>
          <a:p>
            <a:pPr marL="0" lvl="0" indent="0">
              <a:buNone/>
            </a:pPr>
            <a:endParaRPr lang="fr-FR" sz="100" dirty="0"/>
          </a:p>
          <a:p>
            <a:pPr lvl="0">
              <a:buFont typeface="Arial" panose="020B0604020202020204" pitchFamily="34" charset="0"/>
              <a:buChar char="•"/>
            </a:pPr>
            <a:r>
              <a:rPr lang="fr-FR" sz="2500" dirty="0" smtClean="0"/>
              <a:t>  Difficultés </a:t>
            </a:r>
            <a:r>
              <a:rPr lang="fr-FR" sz="2500" dirty="0"/>
              <a:t>d’établir la </a:t>
            </a:r>
            <a:r>
              <a:rPr lang="fr-FR" sz="2500" dirty="0" smtClean="0"/>
              <a:t>confiance</a:t>
            </a:r>
            <a:endParaRPr lang="fr-FR" sz="2500" dirty="0"/>
          </a:p>
          <a:p>
            <a:endParaRPr lang="fr-FR" dirty="0"/>
          </a:p>
        </p:txBody>
      </p:sp>
      <p:sp>
        <p:nvSpPr>
          <p:cNvPr id="4" name="Titre 1"/>
          <p:cNvSpPr txBox="1">
            <a:spLocks/>
          </p:cNvSpPr>
          <p:nvPr/>
        </p:nvSpPr>
        <p:spPr>
          <a:xfrm>
            <a:off x="3914273" y="361876"/>
            <a:ext cx="7907423" cy="627017"/>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Les </a:t>
            </a:r>
            <a:r>
              <a:rPr lang="fr-FR" sz="4000" b="1" dirty="0" err="1" smtClean="0">
                <a:solidFill>
                  <a:srgbClr val="002060"/>
                </a:solidFill>
              </a:rPr>
              <a:t>CoP</a:t>
            </a:r>
            <a:r>
              <a:rPr lang="fr-FR" sz="4000" b="1" dirty="0">
                <a:solidFill>
                  <a:srgbClr val="002060"/>
                </a:solidFill>
              </a:rPr>
              <a:t> :</a:t>
            </a:r>
            <a:r>
              <a:rPr lang="fr-FR" sz="4000" b="1" dirty="0" smtClean="0">
                <a:solidFill>
                  <a:srgbClr val="002060"/>
                </a:solidFill>
              </a:rPr>
              <a:t> Participations des membres 1/1</a:t>
            </a:r>
            <a:endParaRPr lang="fr-FR" sz="4000" b="1" dirty="0">
              <a:solidFill>
                <a:srgbClr val="002060"/>
              </a:solidFill>
            </a:endParaRPr>
          </a:p>
        </p:txBody>
      </p:sp>
      <p:sp>
        <p:nvSpPr>
          <p:cNvPr id="5" name="Espace réservé du contenu 2"/>
          <p:cNvSpPr txBox="1">
            <a:spLocks/>
          </p:cNvSpPr>
          <p:nvPr/>
        </p:nvSpPr>
        <p:spPr>
          <a:xfrm>
            <a:off x="937227" y="1276389"/>
            <a:ext cx="3666857"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Techniques de motivation</a:t>
            </a:r>
            <a:endParaRPr lang="fr-FR" sz="1600" dirty="0"/>
          </a:p>
        </p:txBody>
      </p:sp>
    </p:spTree>
    <p:extLst>
      <p:ext uri="{BB962C8B-B14F-4D97-AF65-F5344CB8AC3E}">
        <p14:creationId xmlns:p14="http://schemas.microsoft.com/office/powerpoint/2010/main" val="8374137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60757" y="2951748"/>
            <a:ext cx="6593306" cy="1700463"/>
          </a:xfrm>
        </p:spPr>
        <p:txBody>
          <a:bodyPr>
            <a:normAutofit/>
          </a:bodyPr>
          <a:lstStyle/>
          <a:p>
            <a:r>
              <a:rPr lang="fr-FR" sz="2600" i="1" dirty="0" smtClean="0"/>
              <a:t>Quelles techniques pour inciter les membres noyaux KM et des </a:t>
            </a:r>
            <a:r>
              <a:rPr lang="fr-FR" sz="2600" i="1" dirty="0" err="1" smtClean="0"/>
              <a:t>CoP</a:t>
            </a:r>
            <a:r>
              <a:rPr lang="fr-FR" sz="2600" i="1" dirty="0" smtClean="0"/>
              <a:t> à interagir de manière soutenue pour le renforcement de capacités des Caritas  ?</a:t>
            </a:r>
            <a:endParaRPr lang="fr-FR" sz="2600" i="1" dirty="0"/>
          </a:p>
        </p:txBody>
      </p:sp>
      <p:pic>
        <p:nvPicPr>
          <p:cNvPr id="4" name="Picture 2" descr="C:\Users\Tonouga\AppData\Local\Microsoft\Windows\INetCache\IE\NIK0H4SP\large-comic-eyes-and-feet-asking-question-33.3-1398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0" y="2379046"/>
            <a:ext cx="3095625" cy="257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p:cNvSpPr txBox="1">
            <a:spLocks/>
          </p:cNvSpPr>
          <p:nvPr/>
        </p:nvSpPr>
        <p:spPr>
          <a:xfrm>
            <a:off x="5149517" y="479661"/>
            <a:ext cx="6864684" cy="627017"/>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000" b="1" dirty="0" smtClean="0">
                <a:solidFill>
                  <a:srgbClr val="002060"/>
                </a:solidFill>
              </a:rPr>
              <a:t>Les </a:t>
            </a:r>
            <a:r>
              <a:rPr lang="fr-FR" sz="4000" b="1" dirty="0" err="1" smtClean="0">
                <a:solidFill>
                  <a:srgbClr val="002060"/>
                </a:solidFill>
              </a:rPr>
              <a:t>CoP</a:t>
            </a:r>
            <a:r>
              <a:rPr lang="fr-FR" sz="4000" b="1" dirty="0">
                <a:solidFill>
                  <a:srgbClr val="002060"/>
                </a:solidFill>
              </a:rPr>
              <a:t> :</a:t>
            </a:r>
            <a:r>
              <a:rPr lang="fr-FR" sz="4000" b="1" dirty="0" smtClean="0">
                <a:solidFill>
                  <a:srgbClr val="002060"/>
                </a:solidFill>
              </a:rPr>
              <a:t> Participations des membres</a:t>
            </a:r>
            <a:endParaRPr lang="fr-FR" sz="4000" b="1" dirty="0">
              <a:solidFill>
                <a:srgbClr val="002060"/>
              </a:solidFill>
            </a:endParaRPr>
          </a:p>
        </p:txBody>
      </p:sp>
      <p:sp>
        <p:nvSpPr>
          <p:cNvPr id="6" name="Espace réservé du contenu 2"/>
          <p:cNvSpPr txBox="1">
            <a:spLocks/>
          </p:cNvSpPr>
          <p:nvPr/>
        </p:nvSpPr>
        <p:spPr>
          <a:xfrm>
            <a:off x="937227" y="1276389"/>
            <a:ext cx="5367320" cy="5618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FR" sz="2400" b="1" dirty="0" smtClean="0"/>
              <a:t>Techniques de motivation</a:t>
            </a:r>
            <a:endParaRPr lang="fr-FR" sz="1600" dirty="0"/>
          </a:p>
        </p:txBody>
      </p:sp>
    </p:spTree>
    <p:extLst>
      <p:ext uri="{BB962C8B-B14F-4D97-AF65-F5344CB8AC3E}">
        <p14:creationId xmlns:p14="http://schemas.microsoft.com/office/powerpoint/2010/main" val="11673135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0304" y="3036542"/>
            <a:ext cx="5284728" cy="875211"/>
          </a:xfrm>
        </p:spPr>
        <p:txBody>
          <a:bodyPr/>
          <a:lstStyle/>
          <a:p>
            <a:r>
              <a:rPr lang="fr-FR" b="1" dirty="0" smtClean="0">
                <a:solidFill>
                  <a:srgbClr val="0070C0"/>
                </a:solidFill>
              </a:rPr>
              <a:t>Conclusion </a:t>
            </a:r>
            <a:endParaRPr lang="fr-FR" b="1" dirty="0">
              <a:solidFill>
                <a:srgbClr val="0070C0"/>
              </a:solidFill>
            </a:endParaRPr>
          </a:p>
        </p:txBody>
      </p:sp>
    </p:spTree>
    <p:extLst>
      <p:ext uri="{BB962C8B-B14F-4D97-AF65-F5344CB8AC3E}">
        <p14:creationId xmlns:p14="http://schemas.microsoft.com/office/powerpoint/2010/main" val="35236414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0654" y="1845733"/>
            <a:ext cx="9817768" cy="4330477"/>
          </a:xfrm>
        </p:spPr>
        <p:txBody>
          <a:bodyPr>
            <a:normAutofit/>
          </a:bodyPr>
          <a:lstStyle/>
          <a:p>
            <a:pPr>
              <a:buFont typeface="Arial" panose="020B0604020202020204" pitchFamily="34" charset="0"/>
              <a:buChar char="•"/>
            </a:pPr>
            <a:r>
              <a:rPr lang="fr-FR" altLang="fr-FR" sz="2400" b="1" dirty="0" smtClean="0">
                <a:solidFill>
                  <a:srgbClr val="002060"/>
                </a:solidFill>
              </a:rPr>
              <a:t> Acteurs (h</a:t>
            </a:r>
            <a:r>
              <a:rPr lang="fr-FR" altLang="fr-FR" sz="2400" dirty="0" smtClean="0"/>
              <a:t>ommes </a:t>
            </a:r>
            <a:r>
              <a:rPr lang="fr-FR" altLang="fr-FR" sz="2400" dirty="0"/>
              <a:t>et les </a:t>
            </a:r>
            <a:r>
              <a:rPr lang="fr-FR" altLang="fr-FR" sz="2400" dirty="0" smtClean="0"/>
              <a:t>femmes)</a:t>
            </a:r>
          </a:p>
          <a:p>
            <a:pPr lvl="2">
              <a:buFont typeface="Arial" panose="020B0604020202020204" pitchFamily="34" charset="0"/>
              <a:buChar char="•"/>
            </a:pPr>
            <a:r>
              <a:rPr lang="fr-FR" altLang="fr-FR" sz="1800" dirty="0"/>
              <a:t> </a:t>
            </a:r>
            <a:r>
              <a:rPr lang="fr-FR" altLang="fr-FR" sz="2400" dirty="0" smtClean="0"/>
              <a:t>constituent </a:t>
            </a:r>
            <a:r>
              <a:rPr lang="fr-FR" altLang="fr-FR" sz="2400" dirty="0"/>
              <a:t>le premier capital de </a:t>
            </a:r>
            <a:r>
              <a:rPr lang="fr-FR" altLang="fr-FR" sz="2400" dirty="0" smtClean="0"/>
              <a:t>l’organisation</a:t>
            </a:r>
          </a:p>
          <a:p>
            <a:pPr marL="475488" lvl="2" indent="0">
              <a:buNone/>
            </a:pPr>
            <a:endParaRPr lang="fr-FR" altLang="fr-FR" sz="100" dirty="0" smtClean="0"/>
          </a:p>
          <a:p>
            <a:pPr lvl="2">
              <a:buFont typeface="Arial" panose="020B0604020202020204" pitchFamily="34" charset="0"/>
              <a:buChar char="•"/>
            </a:pPr>
            <a:r>
              <a:rPr lang="fr-FR" altLang="fr-FR" sz="2400" dirty="0"/>
              <a:t> </a:t>
            </a:r>
            <a:r>
              <a:rPr lang="fr-FR" altLang="fr-FR" sz="2400" dirty="0" smtClean="0"/>
              <a:t>Sont </a:t>
            </a:r>
            <a:r>
              <a:rPr lang="fr-FR" altLang="fr-FR" sz="2400" dirty="0"/>
              <a:t>les sources et les destinataires des connaissances </a:t>
            </a:r>
            <a:r>
              <a:rPr lang="fr-FR" altLang="fr-FR" sz="2400" dirty="0" smtClean="0"/>
              <a:t>produites</a:t>
            </a:r>
          </a:p>
          <a:p>
            <a:pPr marL="0" indent="0">
              <a:buNone/>
            </a:pPr>
            <a:endParaRPr lang="fr-FR" altLang="fr-FR" sz="100" dirty="0" smtClean="0"/>
          </a:p>
          <a:p>
            <a:pPr>
              <a:buFont typeface="Arial" panose="020B0604020202020204" pitchFamily="34" charset="0"/>
              <a:buChar char="•"/>
            </a:pPr>
            <a:r>
              <a:rPr lang="fr-FR" altLang="fr-FR" sz="2400" dirty="0"/>
              <a:t> C</a:t>
            </a:r>
            <a:r>
              <a:rPr lang="fr-FR" altLang="fr-FR" sz="2400" dirty="0" smtClean="0"/>
              <a:t>onnaissances : permet un gain en productivité, permet l’innovation</a:t>
            </a:r>
          </a:p>
          <a:p>
            <a:pPr marL="0" indent="0">
              <a:buNone/>
            </a:pPr>
            <a:endParaRPr lang="fr-FR" altLang="fr-FR" sz="100" dirty="0" smtClean="0"/>
          </a:p>
          <a:p>
            <a:pPr>
              <a:buFont typeface="Arial" panose="020B0604020202020204" pitchFamily="34" charset="0"/>
              <a:buChar char="•"/>
            </a:pPr>
            <a:r>
              <a:rPr lang="fr-FR" altLang="fr-FR" sz="2400" dirty="0"/>
              <a:t>  </a:t>
            </a:r>
            <a:r>
              <a:rPr lang="fr-FR" altLang="fr-FR" sz="2400" dirty="0" smtClean="0"/>
              <a:t>Connaissances = produit commercialisable </a:t>
            </a:r>
          </a:p>
          <a:p>
            <a:pPr marL="0" indent="0">
              <a:buNone/>
            </a:pPr>
            <a:endParaRPr lang="fr-FR" altLang="fr-FR" sz="100" dirty="0" smtClean="0"/>
          </a:p>
          <a:p>
            <a:pPr>
              <a:buFont typeface="Arial" panose="020B0604020202020204" pitchFamily="34" charset="0"/>
              <a:buChar char="•"/>
            </a:pPr>
            <a:r>
              <a:rPr lang="fr-FR" altLang="fr-FR" sz="2400" dirty="0"/>
              <a:t> </a:t>
            </a:r>
            <a:r>
              <a:rPr lang="fr-FR" sz="2400" dirty="0"/>
              <a:t> </a:t>
            </a:r>
            <a:r>
              <a:rPr lang="fr-FR" sz="2400" dirty="0" smtClean="0"/>
              <a:t>UN FAIT </a:t>
            </a:r>
            <a:r>
              <a:rPr lang="fr-FR" altLang="fr-FR" sz="2400" dirty="0" smtClean="0"/>
              <a:t>aujourd’hui </a:t>
            </a:r>
            <a:r>
              <a:rPr lang="fr-FR" sz="2400" dirty="0" smtClean="0"/>
              <a:t>: différenciation </a:t>
            </a:r>
            <a:r>
              <a:rPr lang="fr-FR" sz="2400" dirty="0"/>
              <a:t>par le « capital connaissances </a:t>
            </a:r>
            <a:r>
              <a:rPr lang="fr-FR" sz="2400" dirty="0" smtClean="0"/>
              <a:t>»</a:t>
            </a:r>
          </a:p>
          <a:p>
            <a:pPr marL="0" indent="0">
              <a:buNone/>
            </a:pPr>
            <a:endParaRPr lang="fr-FR" sz="100" dirty="0" smtClean="0"/>
          </a:p>
          <a:p>
            <a:pPr>
              <a:buFont typeface="Arial" panose="020B0604020202020204" pitchFamily="34" charset="0"/>
              <a:buChar char="•"/>
            </a:pPr>
            <a:r>
              <a:rPr lang="fr-FR" altLang="fr-FR" sz="2400" dirty="0"/>
              <a:t> </a:t>
            </a:r>
            <a:r>
              <a:rPr lang="fr-FR" altLang="fr-FR" sz="2400" dirty="0" smtClean="0"/>
              <a:t>KM = discipline au service ce la performance des organisations</a:t>
            </a:r>
          </a:p>
        </p:txBody>
      </p:sp>
    </p:spTree>
    <p:extLst>
      <p:ext uri="{BB962C8B-B14F-4D97-AF65-F5344CB8AC3E}">
        <p14:creationId xmlns:p14="http://schemas.microsoft.com/office/powerpoint/2010/main" val="2040317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2782889" y="2852738"/>
            <a:ext cx="5976937" cy="1143000"/>
          </a:xfrm>
        </p:spPr>
        <p:txBody>
          <a:bodyPr/>
          <a:lstStyle/>
          <a:p>
            <a:pPr eaLnBrk="1" hangingPunct="1"/>
            <a:r>
              <a:rPr lang="fr-FR" altLang="fr-FR" sz="6000" b="1" dirty="0"/>
              <a:t>	M E R C I</a:t>
            </a:r>
          </a:p>
        </p:txBody>
      </p:sp>
      <p:sp>
        <p:nvSpPr>
          <p:cNvPr id="3" name="Espace réservé du contenu 2"/>
          <p:cNvSpPr>
            <a:spLocks noGrp="1"/>
          </p:cNvSpPr>
          <p:nvPr>
            <p:ph idx="1"/>
          </p:nvPr>
        </p:nvSpPr>
        <p:spPr>
          <a:xfrm>
            <a:off x="1992313" y="6308725"/>
            <a:ext cx="8229600" cy="46038"/>
          </a:xfrm>
        </p:spPr>
        <p:txBody>
          <a:bodyPr rtlCol="0">
            <a:normAutofit fontScale="25000" lnSpcReduction="20000"/>
          </a:bodyPr>
          <a:lstStyle/>
          <a:p>
            <a:pPr>
              <a:spcAft>
                <a:spcPts val="0"/>
              </a:spcAft>
              <a:defRPr/>
            </a:pPr>
            <a:endParaRPr lang="fr-FR" dirty="0" smtClean="0"/>
          </a:p>
        </p:txBody>
      </p:sp>
    </p:spTree>
    <p:extLst>
      <p:ext uri="{BB962C8B-B14F-4D97-AF65-F5344CB8AC3E}">
        <p14:creationId xmlns:p14="http://schemas.microsoft.com/office/powerpoint/2010/main" val="916671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90903" y="3609220"/>
            <a:ext cx="5995851" cy="1250163"/>
          </a:xfrm>
        </p:spPr>
        <p:txBody>
          <a:bodyPr>
            <a:normAutofit/>
          </a:bodyPr>
          <a:lstStyle/>
          <a:p>
            <a:r>
              <a:rPr lang="fr-FR" sz="2500" i="1" dirty="0" smtClean="0"/>
              <a:t>Pourquoi le KM serait-il un sujet d’actualité pour nos organisations ?</a:t>
            </a:r>
          </a:p>
        </p:txBody>
      </p:sp>
      <p:pic>
        <p:nvPicPr>
          <p:cNvPr id="4" name="Picture 2" descr="C:\Users\Tonouga\AppData\Local\Microsoft\Windows\INetCache\IE\NIK0H4SP\large-comic-eyes-and-feet-asking-question-33.3-1398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820" y="2951748"/>
            <a:ext cx="3095625" cy="190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540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2674" y="2664823"/>
            <a:ext cx="8647611" cy="1528354"/>
          </a:xfrm>
        </p:spPr>
        <p:txBody>
          <a:bodyPr>
            <a:normAutofit fontScale="90000"/>
          </a:bodyPr>
          <a:lstStyle/>
          <a:p>
            <a:r>
              <a:rPr lang="fr-FR" sz="6600" b="1" dirty="0" smtClean="0">
                <a:solidFill>
                  <a:srgbClr val="002060"/>
                </a:solidFill>
              </a:rPr>
              <a:t>I - Démarche KM : </a:t>
            </a:r>
            <a:br>
              <a:rPr lang="fr-FR" sz="6600" b="1" dirty="0" smtClean="0">
                <a:solidFill>
                  <a:srgbClr val="002060"/>
                </a:solidFill>
              </a:rPr>
            </a:br>
            <a:r>
              <a:rPr lang="fr-FR" sz="6600" b="1" dirty="0" smtClean="0">
                <a:solidFill>
                  <a:srgbClr val="002060"/>
                </a:solidFill>
              </a:rPr>
              <a:t>Principes et valeurs ajoutées</a:t>
            </a:r>
            <a:endParaRPr lang="fr-FR" sz="6600" b="1" dirty="0">
              <a:solidFill>
                <a:srgbClr val="002060"/>
              </a:solidFill>
            </a:endParaRPr>
          </a:p>
        </p:txBody>
      </p:sp>
      <p:sp>
        <p:nvSpPr>
          <p:cNvPr id="3" name="Espace réservé du texte 2"/>
          <p:cNvSpPr>
            <a:spLocks noGrp="1"/>
          </p:cNvSpPr>
          <p:nvPr>
            <p:ph type="body" idx="1"/>
          </p:nvPr>
        </p:nvSpPr>
        <p:spPr>
          <a:xfrm>
            <a:off x="1097280" y="6152605"/>
            <a:ext cx="10058400" cy="96665"/>
          </a:xfrm>
        </p:spPr>
        <p:txBody>
          <a:bodyPr>
            <a:normAutofit fontScale="25000" lnSpcReduction="20000"/>
          </a:bodyPr>
          <a:lstStyle/>
          <a:p>
            <a:endParaRPr lang="fr-FR" dirty="0"/>
          </a:p>
        </p:txBody>
      </p:sp>
    </p:spTree>
    <p:extLst>
      <p:ext uri="{BB962C8B-B14F-4D97-AF65-F5344CB8AC3E}">
        <p14:creationId xmlns:p14="http://schemas.microsoft.com/office/powerpoint/2010/main" val="1751831553"/>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3459</TotalTime>
  <Words>2745</Words>
  <Application>Microsoft Office PowerPoint</Application>
  <PresentationFormat>Grand écran</PresentationFormat>
  <Paragraphs>584</Paragraphs>
  <Slides>74</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74</vt:i4>
      </vt:variant>
    </vt:vector>
  </HeadingPairs>
  <TitlesOfParts>
    <vt:vector size="79" baseType="lpstr">
      <vt:lpstr>Arial</vt:lpstr>
      <vt:lpstr>Calibri</vt:lpstr>
      <vt:lpstr>Calibri Light</vt:lpstr>
      <vt:lpstr>Wingdings</vt:lpstr>
      <vt:lpstr>Rétrospective</vt:lpstr>
      <vt:lpstr>Présentation PowerPoint</vt:lpstr>
      <vt:lpstr>Formation des Points Focaux KM </vt:lpstr>
      <vt:lpstr>Objectifs spécifiques</vt:lpstr>
      <vt:lpstr>Résultats attendus </vt:lpstr>
      <vt:lpstr>Introduction </vt:lpstr>
      <vt:lpstr>Méthodologie pour la mise en place d’une  démarche de management  de connaissances</vt:lpstr>
      <vt:lpstr>Présentation PowerPoint</vt:lpstr>
      <vt:lpstr>Présentation PowerPoint</vt:lpstr>
      <vt:lpstr>I - Démarche KM :  Principes et valeurs ajoutées</vt:lpstr>
      <vt:lpstr>KM: Principes et valeurs ajoutées 1/14</vt:lpstr>
      <vt:lpstr>KM: Principes et valeurs ajoutées 2/14</vt:lpstr>
      <vt:lpstr>Les 2 réductions habituelles</vt:lpstr>
      <vt:lpstr>KM: Principes et valeurs ajoutées 4/14</vt:lpstr>
      <vt:lpstr>KM: Principes et valeurs ajoutées 5/14</vt:lpstr>
      <vt:lpstr>KM: Principes et valeurs ajoutées 5 bis/14</vt:lpstr>
      <vt:lpstr>KM: Principes et valeurs ajoutées 6/14</vt:lpstr>
      <vt:lpstr>KM: Principes et valeurs ajoutées 7/14</vt:lpstr>
      <vt:lpstr>Présentation PowerPoint</vt:lpstr>
      <vt:lpstr>KM: Principes et valeurs ajoutées 8/14</vt:lpstr>
      <vt:lpstr>KM: Principes et valeurs ajoutées 9/14</vt:lpstr>
      <vt:lpstr>KM: Principes et valeurs ajoutées 10/14</vt:lpstr>
      <vt:lpstr>Présentation PowerPoint</vt:lpstr>
      <vt:lpstr>KM: Principes et valeurs ajoutées 11/14</vt:lpstr>
      <vt:lpstr>KM: Principes et valeurs ajoutées 12/14</vt:lpstr>
      <vt:lpstr>KM: Principes et valeurs ajoutées 13/14</vt:lpstr>
      <vt:lpstr>KM: Principes et valeurs ajoutées 14/14</vt:lpstr>
      <vt:lpstr>Définition du KM </vt:lpstr>
      <vt:lpstr>KM: Définition 1/1</vt:lpstr>
      <vt:lpstr>II - Démarche KM :  Repérer, capitaliser et transférer les connaissances</vt:lpstr>
      <vt:lpstr>Présentation PowerPoint</vt:lpstr>
      <vt:lpstr>KM: Repérer, capitaliser et transférer 1/20</vt:lpstr>
      <vt:lpstr>KM: Repérer, capitaliser et transférer 2/20</vt:lpstr>
      <vt:lpstr>Présentation PowerPoint</vt:lpstr>
      <vt:lpstr>KM: Repérer, capitaliser et transférer 3/20</vt:lpstr>
      <vt:lpstr>KM: Repérer, capitaliser et transférer 4/20</vt:lpstr>
      <vt:lpstr>KM: Repérer, capitaliser et transférer 5/20</vt:lpstr>
      <vt:lpstr>KM: Repérer, capitaliser et transférer 6/20</vt:lpstr>
      <vt:lpstr>KM: Repérer, capitaliser et transférer 7/20</vt:lpstr>
      <vt:lpstr>KM: Repérer, capitaliser et transférer 8/20</vt:lpstr>
      <vt:lpstr>KM: Repérer, capitaliser et transférer 9/20</vt:lpstr>
      <vt:lpstr>Transfert de Connaissances</vt:lpstr>
      <vt:lpstr>KM: Repérer, capitaliser et transférer 11/20</vt:lpstr>
      <vt:lpstr>KM: Repérer, capitaliser et transférer 14/20</vt:lpstr>
      <vt:lpstr>KM: Repérer, capitaliser et transférer 15/20</vt:lpstr>
      <vt:lpstr>KM: Repérer, capitaliser et transférer 16/20</vt:lpstr>
      <vt:lpstr>KM: Repérer, capitaliser et transférer 17/20</vt:lpstr>
      <vt:lpstr>KM: Repérer, capitaliser et transférer 18/20</vt:lpstr>
      <vt:lpstr>La démarche et les outils KM</vt:lpstr>
      <vt:lpstr>Cahier des charges du point focal KM</vt:lpstr>
      <vt:lpstr>III – Les outils du KM   </vt:lpstr>
      <vt:lpstr>Présentation PowerPoint</vt:lpstr>
      <vt:lpstr>Les outils du KM  1/5</vt:lpstr>
      <vt:lpstr>Les usages attendus des outils 2.0</vt:lpstr>
      <vt:lpstr>Quelques exemples</vt:lpstr>
      <vt:lpstr>Présentation PowerPoint</vt:lpstr>
      <vt:lpstr>Présentation PowerPoint</vt:lpstr>
      <vt:lpstr>IV - Démarche KM :  Les Communautés de Pratiques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 </vt:lpstr>
      <vt:lpstr>Présentation PowerPoint</vt:lpstr>
      <vt:lpstr> M E R C 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 MARTIAL</dc:creator>
  <cp:lastModifiedBy>PAUL MARTIAL</cp:lastModifiedBy>
  <cp:revision>123</cp:revision>
  <dcterms:created xsi:type="dcterms:W3CDTF">2017-12-27T11:50:09Z</dcterms:created>
  <dcterms:modified xsi:type="dcterms:W3CDTF">2018-01-06T17:07:36Z</dcterms:modified>
</cp:coreProperties>
</file>